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8" r:id="rId3"/>
    <p:sldId id="297" r:id="rId4"/>
    <p:sldId id="279" r:id="rId5"/>
    <p:sldId id="290" r:id="rId6"/>
    <p:sldId id="294" r:id="rId7"/>
    <p:sldId id="298" r:id="rId8"/>
    <p:sldId id="292" r:id="rId9"/>
    <p:sldId id="291" r:id="rId10"/>
    <p:sldId id="267" r:id="rId11"/>
    <p:sldId id="284" r:id="rId12"/>
    <p:sldId id="285" r:id="rId13"/>
    <p:sldId id="299" r:id="rId14"/>
    <p:sldId id="259" r:id="rId15"/>
    <p:sldId id="261" r:id="rId16"/>
    <p:sldId id="295" r:id="rId17"/>
    <p:sldId id="274" r:id="rId18"/>
    <p:sldId id="287" r:id="rId19"/>
    <p:sldId id="286" r:id="rId20"/>
    <p:sldId id="300" r:id="rId21"/>
    <p:sldId id="317" r:id="rId22"/>
    <p:sldId id="271" r:id="rId23"/>
    <p:sldId id="288" r:id="rId24"/>
    <p:sldId id="301" r:id="rId25"/>
    <p:sldId id="289" r:id="rId26"/>
    <p:sldId id="296" r:id="rId27"/>
    <p:sldId id="302" r:id="rId28"/>
    <p:sldId id="303" r:id="rId29"/>
    <p:sldId id="305" r:id="rId30"/>
    <p:sldId id="307" r:id="rId31"/>
    <p:sldId id="308" r:id="rId32"/>
    <p:sldId id="309" r:id="rId33"/>
    <p:sldId id="310" r:id="rId34"/>
    <p:sldId id="311" r:id="rId35"/>
    <p:sldId id="312" r:id="rId36"/>
    <p:sldId id="313" r:id="rId37"/>
    <p:sldId id="314" r:id="rId38"/>
    <p:sldId id="315" r:id="rId39"/>
    <p:sldId id="316" r:id="rId40"/>
    <p:sldId id="269" r:id="rId4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7273" autoAdjust="0"/>
  </p:normalViewPr>
  <p:slideViewPr>
    <p:cSldViewPr snapToGrid="0">
      <p:cViewPr varScale="1">
        <p:scale>
          <a:sx n="139" d="100"/>
          <a:sy n="139" d="100"/>
        </p:scale>
        <p:origin x="119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F31F2-135C-4636-9847-9F34FAF3C515}" type="datetimeFigureOut">
              <a:rPr lang="ko-KR" altLang="en-US" smtClean="0"/>
              <a:t>2024-10-29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B10D9-2842-457B-A901-54D125CB4607}" type="slidenum">
              <a:rPr lang="ko-KR" altLang="en-US" smtClean="0"/>
              <a:t>‹#›</a:t>
            </a:fld>
            <a:endParaRPr lang="ko-KR" altLang="en-US"/>
          </a:p>
        </p:txBody>
      </p:sp>
    </p:spTree>
    <p:extLst>
      <p:ext uri="{BB962C8B-B14F-4D97-AF65-F5344CB8AC3E}">
        <p14:creationId xmlns:p14="http://schemas.microsoft.com/office/powerpoint/2010/main" val="12477541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a:t>
            </a:fld>
            <a:endParaRPr lang="ko-KR" altLang="en-US"/>
          </a:p>
        </p:txBody>
      </p:sp>
    </p:spTree>
    <p:extLst>
      <p:ext uri="{BB962C8B-B14F-4D97-AF65-F5344CB8AC3E}">
        <p14:creationId xmlns:p14="http://schemas.microsoft.com/office/powerpoint/2010/main" val="327358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A4B5-EE05-FB9F-E57B-D4A41F2D32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349766-03DD-BC2B-6073-AB325BD0E47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29DA9D5-BAA9-23A4-7566-C48D177B064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94733D1-6335-AB68-7857-70457352D5BF}"/>
              </a:ext>
            </a:extLst>
          </p:cNvPr>
          <p:cNvSpPr>
            <a:spLocks noGrp="1"/>
          </p:cNvSpPr>
          <p:nvPr>
            <p:ph type="sldNum" sz="quarter" idx="5"/>
          </p:nvPr>
        </p:nvSpPr>
        <p:spPr/>
        <p:txBody>
          <a:bodyPr/>
          <a:lstStyle/>
          <a:p>
            <a:fld id="{563B10D9-2842-457B-A901-54D125CB4607}" type="slidenum">
              <a:rPr lang="ko-KR" altLang="en-US" smtClean="0"/>
              <a:t>16</a:t>
            </a:fld>
            <a:endParaRPr lang="ko-KR" altLang="en-US"/>
          </a:p>
        </p:txBody>
      </p:sp>
    </p:spTree>
    <p:extLst>
      <p:ext uri="{BB962C8B-B14F-4D97-AF65-F5344CB8AC3E}">
        <p14:creationId xmlns:p14="http://schemas.microsoft.com/office/powerpoint/2010/main" val="329866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17</a:t>
            </a:fld>
            <a:endParaRPr lang="ko-KR" altLang="en-US"/>
          </a:p>
        </p:txBody>
      </p:sp>
    </p:spTree>
    <p:extLst>
      <p:ext uri="{BB962C8B-B14F-4D97-AF65-F5344CB8AC3E}">
        <p14:creationId xmlns:p14="http://schemas.microsoft.com/office/powerpoint/2010/main" val="211583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18</a:t>
            </a:fld>
            <a:endParaRPr lang="ko-KR" altLang="en-US"/>
          </a:p>
        </p:txBody>
      </p:sp>
    </p:spTree>
    <p:extLst>
      <p:ext uri="{BB962C8B-B14F-4D97-AF65-F5344CB8AC3E}">
        <p14:creationId xmlns:p14="http://schemas.microsoft.com/office/powerpoint/2010/main" val="171552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19</a:t>
            </a:fld>
            <a:endParaRPr lang="ko-KR" altLang="en-US"/>
          </a:p>
        </p:txBody>
      </p:sp>
    </p:spTree>
    <p:extLst>
      <p:ext uri="{BB962C8B-B14F-4D97-AF65-F5344CB8AC3E}">
        <p14:creationId xmlns:p14="http://schemas.microsoft.com/office/powerpoint/2010/main" val="136472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C899-92DA-0B6B-B24F-F78293CC76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3194AA-8109-8A67-27AC-14CAB529BC2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53C02FA-62D1-4C5F-BC77-F2B08D5B287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570FEE7-DA40-68BE-BEE5-59FF19BA3D77}"/>
              </a:ext>
            </a:extLst>
          </p:cNvPr>
          <p:cNvSpPr>
            <a:spLocks noGrp="1"/>
          </p:cNvSpPr>
          <p:nvPr>
            <p:ph type="sldNum" sz="quarter" idx="5"/>
          </p:nvPr>
        </p:nvSpPr>
        <p:spPr/>
        <p:txBody>
          <a:bodyPr/>
          <a:lstStyle/>
          <a:p>
            <a:fld id="{563B10D9-2842-457B-A901-54D125CB4607}" type="slidenum">
              <a:rPr lang="ko-KR" altLang="en-US" smtClean="0"/>
              <a:t>21</a:t>
            </a:fld>
            <a:endParaRPr lang="ko-KR" altLang="en-US"/>
          </a:p>
        </p:txBody>
      </p:sp>
    </p:spTree>
    <p:extLst>
      <p:ext uri="{BB962C8B-B14F-4D97-AF65-F5344CB8AC3E}">
        <p14:creationId xmlns:p14="http://schemas.microsoft.com/office/powerpoint/2010/main" val="300445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22</a:t>
            </a:fld>
            <a:endParaRPr lang="ko-KR" altLang="en-US"/>
          </a:p>
        </p:txBody>
      </p:sp>
    </p:spTree>
    <p:extLst>
      <p:ext uri="{BB962C8B-B14F-4D97-AF65-F5344CB8AC3E}">
        <p14:creationId xmlns:p14="http://schemas.microsoft.com/office/powerpoint/2010/main" val="304120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모델의 성능을 향상시키기 위해서 </a:t>
            </a:r>
            <a:r>
              <a:rPr lang="ko-KR" altLang="en-US" dirty="0" err="1"/>
              <a:t>전처리</a:t>
            </a:r>
            <a:r>
              <a:rPr lang="ko-KR" altLang="en-US" dirty="0"/>
              <a:t> 작업이 중요하다</a:t>
            </a:r>
            <a:r>
              <a:rPr lang="en-US" altLang="ko-KR" dirty="0"/>
              <a:t>. </a:t>
            </a:r>
            <a:r>
              <a:rPr lang="ko-KR" altLang="en-US" dirty="0"/>
              <a:t>우리는 </a:t>
            </a:r>
            <a:r>
              <a:rPr lang="en-US" altLang="ko-KR" dirty="0"/>
              <a:t>feature extraction, </a:t>
            </a:r>
            <a:r>
              <a:rPr lang="ko-KR" altLang="en-US" dirty="0"/>
              <a:t>새로운 </a:t>
            </a:r>
            <a:r>
              <a:rPr lang="ko-KR" altLang="en-US" dirty="0" err="1"/>
              <a:t>머신러닝</a:t>
            </a:r>
            <a:r>
              <a:rPr lang="ko-KR" altLang="en-US" dirty="0"/>
              <a:t> 모델 시도 등 다양한 방법을 시도하였지만</a:t>
            </a:r>
            <a:r>
              <a:rPr lang="en-US" altLang="ko-KR" dirty="0"/>
              <a:t>, </a:t>
            </a:r>
            <a:r>
              <a:rPr lang="ko-KR" altLang="en-US" dirty="0"/>
              <a:t>결국 전처리를 통해 높은 성능에 도달할 수 있었다</a:t>
            </a:r>
            <a:r>
              <a:rPr lang="en-US" altLang="ko-KR" dirty="0"/>
              <a:t>. </a:t>
            </a:r>
            <a:r>
              <a:rPr lang="ko-KR" altLang="en-US" dirty="0"/>
              <a:t>또한 데이터의 형태를 먼저 파악하고 어떤 작업을 통해 성능을 개선할지도 요구된다</a:t>
            </a:r>
            <a:r>
              <a:rPr lang="en-US" altLang="ko-KR" dirty="0"/>
              <a:t>. </a:t>
            </a:r>
          </a:p>
          <a:p>
            <a:endParaRPr lang="en-US" altLang="ko-KR" dirty="0"/>
          </a:p>
          <a:p>
            <a:r>
              <a:rPr lang="en-US" altLang="ko-KR" dirty="0"/>
              <a:t>Preprocessing is crucial for improving model performance. While we explored various methods such as feature extraction and experimenting with new machine learning models, it was ultimately through preprocessing that we achieved higher performance. Additionally, understanding the structure of the data first and determining which preprocessing steps are needed to enhance performance is essential.</a:t>
            </a:r>
          </a:p>
          <a:p>
            <a:endParaRPr lang="en-US" altLang="ko-KR" dirty="0"/>
          </a:p>
          <a:p>
            <a:r>
              <a:rPr lang="ko-KR" altLang="en-US" b="1" dirty="0"/>
              <a:t>모델의 특성</a:t>
            </a:r>
            <a:r>
              <a:rPr lang="en-US" altLang="ko-KR" dirty="0"/>
              <a:t>: Decision Tree</a:t>
            </a:r>
            <a:r>
              <a:rPr lang="ko-KR" altLang="en-US" dirty="0"/>
              <a:t>와 </a:t>
            </a:r>
            <a:r>
              <a:rPr lang="en-US" altLang="ko-KR" dirty="0"/>
              <a:t>KNN</a:t>
            </a:r>
            <a:r>
              <a:rPr lang="ko-KR" altLang="en-US" dirty="0"/>
              <a:t>은 </a:t>
            </a:r>
            <a:r>
              <a:rPr lang="ko-KR" altLang="en-US" b="1" dirty="0" err="1"/>
              <a:t>비선형적인</a:t>
            </a:r>
            <a:r>
              <a:rPr lang="ko-KR" altLang="en-US" b="1" dirty="0"/>
              <a:t> 분류 문제</a:t>
            </a:r>
            <a:r>
              <a:rPr lang="ko-KR" altLang="en-US" dirty="0"/>
              <a:t>를 다룰 수 있는 특성을 가지고 있으며</a:t>
            </a:r>
            <a:r>
              <a:rPr lang="en-US" altLang="ko-KR" dirty="0"/>
              <a:t>, SVM</a:t>
            </a:r>
            <a:r>
              <a:rPr lang="ko-KR" altLang="en-US" dirty="0"/>
              <a:t>과 </a:t>
            </a:r>
            <a:r>
              <a:rPr lang="en-US" altLang="ko-KR" dirty="0"/>
              <a:t>Logistic Regression</a:t>
            </a:r>
            <a:r>
              <a:rPr lang="ko-KR" altLang="en-US" dirty="0"/>
              <a:t>은 </a:t>
            </a:r>
            <a:r>
              <a:rPr lang="ko-KR" altLang="en-US" b="1" dirty="0"/>
              <a:t>선형적</a:t>
            </a:r>
            <a:r>
              <a:rPr lang="ko-KR" altLang="en-US" dirty="0"/>
              <a:t>이거나 </a:t>
            </a:r>
            <a:r>
              <a:rPr lang="ko-KR" altLang="en-US" b="1" dirty="0"/>
              <a:t>고차원 공간에서의 분류 문제</a:t>
            </a:r>
            <a:r>
              <a:rPr lang="ko-KR" altLang="en-US" dirty="0"/>
              <a:t>에 더 적합합니다</a:t>
            </a:r>
            <a:r>
              <a:rPr lang="en-US" altLang="ko-KR" dirty="0"/>
              <a:t>. </a:t>
            </a:r>
            <a:r>
              <a:rPr lang="ko-KR" altLang="en-US" dirty="0"/>
              <a:t>이 때문에 비선형 데이터에서 </a:t>
            </a:r>
            <a:r>
              <a:rPr lang="en-US" altLang="ko-KR" dirty="0"/>
              <a:t>SVM</a:t>
            </a:r>
            <a:r>
              <a:rPr lang="ko-KR" altLang="en-US" dirty="0"/>
              <a:t>과 </a:t>
            </a:r>
            <a:r>
              <a:rPr lang="en-US" altLang="ko-KR" dirty="0"/>
              <a:t>LR</a:t>
            </a:r>
            <a:r>
              <a:rPr lang="ko-KR" altLang="en-US" dirty="0"/>
              <a:t>의 성능이 낮을 수 있습니다</a:t>
            </a:r>
            <a:r>
              <a:rPr lang="en-US" altLang="ko-KR" dirty="0"/>
              <a:t>.</a:t>
            </a:r>
          </a:p>
          <a:p>
            <a:endParaRPr lang="en-US" altLang="ko-KR" dirty="0"/>
          </a:p>
          <a:p>
            <a:r>
              <a:rPr lang="en-US" altLang="ko-KR" dirty="0"/>
              <a:t>Decision Tree</a:t>
            </a:r>
            <a:r>
              <a:rPr lang="ko-KR" altLang="en-US" dirty="0"/>
              <a:t>는 </a:t>
            </a:r>
            <a:r>
              <a:rPr lang="ko-KR" altLang="en-US" dirty="0" err="1"/>
              <a:t>섞여있는</a:t>
            </a:r>
            <a:r>
              <a:rPr lang="ko-KR" altLang="en-US" dirty="0"/>
              <a:t> 데이터에서 하나씩 분류</a:t>
            </a:r>
            <a:r>
              <a:rPr lang="en-US" altLang="ko-KR" dirty="0"/>
              <a:t>,</a:t>
            </a:r>
            <a:r>
              <a:rPr lang="ko-KR" altLang="en-US" dirty="0"/>
              <a:t> </a:t>
            </a:r>
            <a:r>
              <a:rPr lang="en-US" altLang="ko-KR" dirty="0"/>
              <a:t>KNN</a:t>
            </a:r>
            <a:r>
              <a:rPr lang="ko-KR" altLang="en-US" dirty="0"/>
              <a:t>는 군집 안에 자신이 속한 그룹을 찾아가는 것이다</a:t>
            </a:r>
            <a:r>
              <a:rPr lang="en-US" altLang="ko-KR" dirty="0"/>
              <a:t>. </a:t>
            </a:r>
          </a:p>
          <a:p>
            <a:r>
              <a:rPr lang="en-US" altLang="ko-KR" dirty="0"/>
              <a:t>SVM</a:t>
            </a:r>
            <a:r>
              <a:rPr lang="ko-KR" altLang="en-US" dirty="0"/>
              <a:t>은 경계선과의 거리를 이용하여 가중치를 통해 분류하는 것이고</a:t>
            </a:r>
            <a:r>
              <a:rPr lang="en-US" altLang="ko-KR" dirty="0"/>
              <a:t>,</a:t>
            </a:r>
            <a:r>
              <a:rPr lang="ko-KR" altLang="en-US" dirty="0"/>
              <a:t> </a:t>
            </a:r>
            <a:r>
              <a:rPr lang="en-US" altLang="ko-KR" dirty="0"/>
              <a:t>Logistic Regression</a:t>
            </a:r>
            <a:r>
              <a:rPr lang="ko-KR" altLang="en-US" dirty="0"/>
              <a:t>은 </a:t>
            </a:r>
            <a:r>
              <a:rPr lang="ko-KR" altLang="en-US" dirty="0" err="1"/>
              <a:t>시그모이드</a:t>
            </a:r>
            <a:r>
              <a:rPr lang="en-US" altLang="ko-KR" dirty="0"/>
              <a:t>, </a:t>
            </a:r>
            <a:r>
              <a:rPr lang="ko-KR" altLang="en-US" dirty="0"/>
              <a:t>또는 로그 함수의 모양으로 분류한다</a:t>
            </a:r>
            <a:r>
              <a:rPr lang="en-US" altLang="ko-KR" dirty="0"/>
              <a:t>.</a:t>
            </a:r>
          </a:p>
          <a:p>
            <a:endParaRPr lang="en-US" altLang="ko-KR" dirty="0"/>
          </a:p>
          <a:p>
            <a:r>
              <a:rPr lang="en-US" altLang="ko-KR" dirty="0"/>
              <a:t>A Decision Tree classifies data by splitting it one step at a time. KNN (k-Nearest Neighbors) identifies which group it belongs to by looking for the nearest neighbors within a cluster. SVM (Support Vector Machine) classifies data by using the distance from the boundary and applying weights to determine the classification. Logistic Regression classifies data using a sigmoid function, or sometimes a log function, to separate the data.</a:t>
            </a:r>
          </a:p>
          <a:p>
            <a:endParaRPr lang="en-US" altLang="ko-KR" dirty="0"/>
          </a:p>
          <a:p>
            <a:r>
              <a:rPr lang="en-US" altLang="ko-KR" dirty="0"/>
              <a:t>Model Characteristics: Decision Tree and KNN possess the ability to handle nonlinear classification problems, while SVM and Logistic Regression are more suited for linear or high-dimensional space classification tasks. This is why SVM and LR may exhibit lower performance on nonlinear data.</a:t>
            </a:r>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23</a:t>
            </a:fld>
            <a:endParaRPr lang="ko-KR" altLang="en-US"/>
          </a:p>
        </p:txBody>
      </p:sp>
    </p:spTree>
    <p:extLst>
      <p:ext uri="{BB962C8B-B14F-4D97-AF65-F5344CB8AC3E}">
        <p14:creationId xmlns:p14="http://schemas.microsoft.com/office/powerpoint/2010/main" val="3899663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7CA22-C854-982B-BC14-F3A3E20A94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CFD25C-8972-3F4C-5E09-D17009E2C5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088E91-CDFA-A0DC-21B1-DEFCF8EBEC3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8FCF09D-2E76-6921-DFC1-E1F5DD420641}"/>
              </a:ext>
            </a:extLst>
          </p:cNvPr>
          <p:cNvSpPr>
            <a:spLocks noGrp="1"/>
          </p:cNvSpPr>
          <p:nvPr>
            <p:ph type="sldNum" sz="quarter" idx="5"/>
          </p:nvPr>
        </p:nvSpPr>
        <p:spPr/>
        <p:txBody>
          <a:bodyPr/>
          <a:lstStyle/>
          <a:p>
            <a:fld id="{563B10D9-2842-457B-A901-54D125CB4607}" type="slidenum">
              <a:rPr lang="ko-KR" altLang="en-US" smtClean="0"/>
              <a:t>25</a:t>
            </a:fld>
            <a:endParaRPr lang="ko-KR" altLang="en-US"/>
          </a:p>
        </p:txBody>
      </p:sp>
    </p:spTree>
    <p:extLst>
      <p:ext uri="{BB962C8B-B14F-4D97-AF65-F5344CB8AC3E}">
        <p14:creationId xmlns:p14="http://schemas.microsoft.com/office/powerpoint/2010/main" val="80578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65D5-2144-4F8B-75CB-87B4F1D7F02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C41016-E425-32E4-D7AC-061FAE2A42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9551049-1A64-FF44-E82E-271556D8A5B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6A7694F-3706-059E-0293-BE550157567A}"/>
              </a:ext>
            </a:extLst>
          </p:cNvPr>
          <p:cNvSpPr>
            <a:spLocks noGrp="1"/>
          </p:cNvSpPr>
          <p:nvPr>
            <p:ph type="sldNum" sz="quarter" idx="5"/>
          </p:nvPr>
        </p:nvSpPr>
        <p:spPr/>
        <p:txBody>
          <a:bodyPr/>
          <a:lstStyle/>
          <a:p>
            <a:fld id="{563B10D9-2842-457B-A901-54D125CB4607}" type="slidenum">
              <a:rPr lang="ko-KR" altLang="en-US" smtClean="0"/>
              <a:t>26</a:t>
            </a:fld>
            <a:endParaRPr lang="ko-KR" altLang="en-US"/>
          </a:p>
        </p:txBody>
      </p:sp>
    </p:spTree>
    <p:extLst>
      <p:ext uri="{BB962C8B-B14F-4D97-AF65-F5344CB8AC3E}">
        <p14:creationId xmlns:p14="http://schemas.microsoft.com/office/powerpoint/2010/main" val="175388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F7358-4308-310D-96C0-E2092C5AFB7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96FD0B0-6A7D-A16A-BF2E-3BCE8DC471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1B79F9E-2CF6-87E2-2FC1-BED1DAC159D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C6B1D36-13F8-FEA8-FF73-20E05EDE09D5}"/>
              </a:ext>
            </a:extLst>
          </p:cNvPr>
          <p:cNvSpPr>
            <a:spLocks noGrp="1"/>
          </p:cNvSpPr>
          <p:nvPr>
            <p:ph type="sldNum" sz="quarter" idx="5"/>
          </p:nvPr>
        </p:nvSpPr>
        <p:spPr/>
        <p:txBody>
          <a:bodyPr/>
          <a:lstStyle/>
          <a:p>
            <a:fld id="{563B10D9-2842-457B-A901-54D125CB4607}" type="slidenum">
              <a:rPr lang="ko-KR" altLang="en-US" smtClean="0"/>
              <a:t>28</a:t>
            </a:fld>
            <a:endParaRPr lang="ko-KR" altLang="en-US"/>
          </a:p>
        </p:txBody>
      </p:sp>
    </p:spTree>
    <p:extLst>
      <p:ext uri="{BB962C8B-B14F-4D97-AF65-F5344CB8AC3E}">
        <p14:creationId xmlns:p14="http://schemas.microsoft.com/office/powerpoint/2010/main" val="14051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2</a:t>
            </a:fld>
            <a:endParaRPr lang="ko-KR" altLang="en-US"/>
          </a:p>
        </p:txBody>
      </p:sp>
    </p:spTree>
    <p:extLst>
      <p:ext uri="{BB962C8B-B14F-4D97-AF65-F5344CB8AC3E}">
        <p14:creationId xmlns:p14="http://schemas.microsoft.com/office/powerpoint/2010/main" val="3203760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DE91-6389-D9B7-0AD9-6E86BF6437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A07DFA-7DEB-817C-CCB2-C20BD303597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0CEFB9F-F380-C257-8835-33A39EFBE9D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FE67231-1204-55B2-B207-A5B14BE9278E}"/>
              </a:ext>
            </a:extLst>
          </p:cNvPr>
          <p:cNvSpPr>
            <a:spLocks noGrp="1"/>
          </p:cNvSpPr>
          <p:nvPr>
            <p:ph type="sldNum" sz="quarter" idx="5"/>
          </p:nvPr>
        </p:nvSpPr>
        <p:spPr/>
        <p:txBody>
          <a:bodyPr/>
          <a:lstStyle/>
          <a:p>
            <a:fld id="{563B10D9-2842-457B-A901-54D125CB4607}" type="slidenum">
              <a:rPr lang="ko-KR" altLang="en-US" smtClean="0"/>
              <a:t>29</a:t>
            </a:fld>
            <a:endParaRPr lang="ko-KR" altLang="en-US"/>
          </a:p>
        </p:txBody>
      </p:sp>
    </p:spTree>
    <p:extLst>
      <p:ext uri="{BB962C8B-B14F-4D97-AF65-F5344CB8AC3E}">
        <p14:creationId xmlns:p14="http://schemas.microsoft.com/office/powerpoint/2010/main" val="2470600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1721-4069-E1DA-7385-8EFAB824D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377983-7789-1A5B-C6C3-8DA1112A629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0D0C82-E155-476F-89A7-8BCC58BBFB9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7F67B71-0F5D-7722-5C08-430FF52EF541}"/>
              </a:ext>
            </a:extLst>
          </p:cNvPr>
          <p:cNvSpPr>
            <a:spLocks noGrp="1"/>
          </p:cNvSpPr>
          <p:nvPr>
            <p:ph type="sldNum" sz="quarter" idx="5"/>
          </p:nvPr>
        </p:nvSpPr>
        <p:spPr/>
        <p:txBody>
          <a:bodyPr/>
          <a:lstStyle/>
          <a:p>
            <a:fld id="{563B10D9-2842-457B-A901-54D125CB4607}" type="slidenum">
              <a:rPr lang="ko-KR" altLang="en-US" smtClean="0"/>
              <a:t>30</a:t>
            </a:fld>
            <a:endParaRPr lang="ko-KR" altLang="en-US"/>
          </a:p>
        </p:txBody>
      </p:sp>
    </p:spTree>
    <p:extLst>
      <p:ext uri="{BB962C8B-B14F-4D97-AF65-F5344CB8AC3E}">
        <p14:creationId xmlns:p14="http://schemas.microsoft.com/office/powerpoint/2010/main" val="952095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88A2-5F30-4EB0-B9F8-3C0D2C79F9D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CE4443C-B0CB-130E-B333-1206551C5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C342F5-D4D7-545D-8135-7E05F10B402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9F15FF0-6017-DC8B-A4A6-D776ACD7ED65}"/>
              </a:ext>
            </a:extLst>
          </p:cNvPr>
          <p:cNvSpPr>
            <a:spLocks noGrp="1"/>
          </p:cNvSpPr>
          <p:nvPr>
            <p:ph type="sldNum" sz="quarter" idx="5"/>
          </p:nvPr>
        </p:nvSpPr>
        <p:spPr/>
        <p:txBody>
          <a:bodyPr/>
          <a:lstStyle/>
          <a:p>
            <a:fld id="{563B10D9-2842-457B-A901-54D125CB4607}" type="slidenum">
              <a:rPr lang="ko-KR" altLang="en-US" smtClean="0"/>
              <a:t>31</a:t>
            </a:fld>
            <a:endParaRPr lang="ko-KR" altLang="en-US"/>
          </a:p>
        </p:txBody>
      </p:sp>
    </p:spTree>
    <p:extLst>
      <p:ext uri="{BB962C8B-B14F-4D97-AF65-F5344CB8AC3E}">
        <p14:creationId xmlns:p14="http://schemas.microsoft.com/office/powerpoint/2010/main" val="1665332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8ECBA-3FF6-A7D9-7F78-95D707C746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E62A78-221A-6E0C-312F-AE4CA942AF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2B433A3-E0BA-5B15-89B1-F7E7E92C813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08EE49A-B306-D6D5-54D5-0577EE683550}"/>
              </a:ext>
            </a:extLst>
          </p:cNvPr>
          <p:cNvSpPr>
            <a:spLocks noGrp="1"/>
          </p:cNvSpPr>
          <p:nvPr>
            <p:ph type="sldNum" sz="quarter" idx="5"/>
          </p:nvPr>
        </p:nvSpPr>
        <p:spPr/>
        <p:txBody>
          <a:bodyPr/>
          <a:lstStyle/>
          <a:p>
            <a:fld id="{563B10D9-2842-457B-A901-54D125CB4607}" type="slidenum">
              <a:rPr lang="ko-KR" altLang="en-US" smtClean="0"/>
              <a:t>32</a:t>
            </a:fld>
            <a:endParaRPr lang="ko-KR" altLang="en-US"/>
          </a:p>
        </p:txBody>
      </p:sp>
    </p:spTree>
    <p:extLst>
      <p:ext uri="{BB962C8B-B14F-4D97-AF65-F5344CB8AC3E}">
        <p14:creationId xmlns:p14="http://schemas.microsoft.com/office/powerpoint/2010/main" val="1038635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0A59-40B5-FA1D-D79C-80174FCB55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5B5023-C276-25D6-89AA-F596BA329BD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E9199C-A928-0D1B-21DF-937BB3ABF15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2958FF6-BA6D-57C3-1BE8-F89C8FBD71FF}"/>
              </a:ext>
            </a:extLst>
          </p:cNvPr>
          <p:cNvSpPr>
            <a:spLocks noGrp="1"/>
          </p:cNvSpPr>
          <p:nvPr>
            <p:ph type="sldNum" sz="quarter" idx="5"/>
          </p:nvPr>
        </p:nvSpPr>
        <p:spPr/>
        <p:txBody>
          <a:bodyPr/>
          <a:lstStyle/>
          <a:p>
            <a:fld id="{563B10D9-2842-457B-A901-54D125CB4607}" type="slidenum">
              <a:rPr lang="ko-KR" altLang="en-US" smtClean="0"/>
              <a:t>33</a:t>
            </a:fld>
            <a:endParaRPr lang="ko-KR" altLang="en-US"/>
          </a:p>
        </p:txBody>
      </p:sp>
    </p:spTree>
    <p:extLst>
      <p:ext uri="{BB962C8B-B14F-4D97-AF65-F5344CB8AC3E}">
        <p14:creationId xmlns:p14="http://schemas.microsoft.com/office/powerpoint/2010/main" val="354804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59B83-9C81-5732-F098-29088D86EB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D8D22A-3F0E-2F0B-8435-2601881209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C13378-6BE9-D886-201D-0BD3D556C93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D82F084-4B32-920F-6C0E-84A27BC9925E}"/>
              </a:ext>
            </a:extLst>
          </p:cNvPr>
          <p:cNvSpPr>
            <a:spLocks noGrp="1"/>
          </p:cNvSpPr>
          <p:nvPr>
            <p:ph type="sldNum" sz="quarter" idx="5"/>
          </p:nvPr>
        </p:nvSpPr>
        <p:spPr/>
        <p:txBody>
          <a:bodyPr/>
          <a:lstStyle/>
          <a:p>
            <a:fld id="{563B10D9-2842-457B-A901-54D125CB4607}" type="slidenum">
              <a:rPr lang="ko-KR" altLang="en-US" smtClean="0"/>
              <a:t>34</a:t>
            </a:fld>
            <a:endParaRPr lang="ko-KR" altLang="en-US"/>
          </a:p>
        </p:txBody>
      </p:sp>
    </p:spTree>
    <p:extLst>
      <p:ext uri="{BB962C8B-B14F-4D97-AF65-F5344CB8AC3E}">
        <p14:creationId xmlns:p14="http://schemas.microsoft.com/office/powerpoint/2010/main" val="2689374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FB3BD-65F3-2FF1-2764-37CF2D9F8F4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AB8691-6AFF-6E6F-8AC5-DDBC4A9C1A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5F30BE-7B00-9559-0397-15ABDD699CB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82AD39-28EC-D61A-FA78-96B3251EF8E8}"/>
              </a:ext>
            </a:extLst>
          </p:cNvPr>
          <p:cNvSpPr>
            <a:spLocks noGrp="1"/>
          </p:cNvSpPr>
          <p:nvPr>
            <p:ph type="sldNum" sz="quarter" idx="5"/>
          </p:nvPr>
        </p:nvSpPr>
        <p:spPr/>
        <p:txBody>
          <a:bodyPr/>
          <a:lstStyle/>
          <a:p>
            <a:fld id="{563B10D9-2842-457B-A901-54D125CB4607}" type="slidenum">
              <a:rPr lang="ko-KR" altLang="en-US" smtClean="0"/>
              <a:t>35</a:t>
            </a:fld>
            <a:endParaRPr lang="ko-KR" altLang="en-US"/>
          </a:p>
        </p:txBody>
      </p:sp>
    </p:spTree>
    <p:extLst>
      <p:ext uri="{BB962C8B-B14F-4D97-AF65-F5344CB8AC3E}">
        <p14:creationId xmlns:p14="http://schemas.microsoft.com/office/powerpoint/2010/main" val="415630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2446-97F9-88B0-26B8-3514D1BDB0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B0D2-8EEE-0EA1-215A-7AE684EC873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4555D8-5A6A-F724-3D55-D3032ABA232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AF309A0-855D-D3CC-E7D9-5E2049691807}"/>
              </a:ext>
            </a:extLst>
          </p:cNvPr>
          <p:cNvSpPr>
            <a:spLocks noGrp="1"/>
          </p:cNvSpPr>
          <p:nvPr>
            <p:ph type="sldNum" sz="quarter" idx="5"/>
          </p:nvPr>
        </p:nvSpPr>
        <p:spPr/>
        <p:txBody>
          <a:bodyPr/>
          <a:lstStyle/>
          <a:p>
            <a:fld id="{563B10D9-2842-457B-A901-54D125CB4607}" type="slidenum">
              <a:rPr lang="ko-KR" altLang="en-US" smtClean="0"/>
              <a:t>36</a:t>
            </a:fld>
            <a:endParaRPr lang="ko-KR" altLang="en-US"/>
          </a:p>
        </p:txBody>
      </p:sp>
    </p:spTree>
    <p:extLst>
      <p:ext uri="{BB962C8B-B14F-4D97-AF65-F5344CB8AC3E}">
        <p14:creationId xmlns:p14="http://schemas.microsoft.com/office/powerpoint/2010/main" val="3639548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1B82A-8202-F5C6-D308-E64FD7CF90C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FFD2D5-1FB5-75F8-CE15-F5BD34EFBF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466DA5-2D7B-B4F6-E83C-6C2B56F39C4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9641CAE-5437-FDE3-65A0-0D522502E29A}"/>
              </a:ext>
            </a:extLst>
          </p:cNvPr>
          <p:cNvSpPr>
            <a:spLocks noGrp="1"/>
          </p:cNvSpPr>
          <p:nvPr>
            <p:ph type="sldNum" sz="quarter" idx="5"/>
          </p:nvPr>
        </p:nvSpPr>
        <p:spPr/>
        <p:txBody>
          <a:bodyPr/>
          <a:lstStyle/>
          <a:p>
            <a:fld id="{563B10D9-2842-457B-A901-54D125CB4607}" type="slidenum">
              <a:rPr lang="ko-KR" altLang="en-US" smtClean="0"/>
              <a:t>37</a:t>
            </a:fld>
            <a:endParaRPr lang="ko-KR" altLang="en-US"/>
          </a:p>
        </p:txBody>
      </p:sp>
    </p:spTree>
    <p:extLst>
      <p:ext uri="{BB962C8B-B14F-4D97-AF65-F5344CB8AC3E}">
        <p14:creationId xmlns:p14="http://schemas.microsoft.com/office/powerpoint/2010/main" val="139966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B07E6-6D53-C279-552F-177590500B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3BB8A0E-AD0D-85FA-3C1F-09B33FC332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954404D-00DA-CEEC-A66B-52EC13D00D5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43B3A84-9FE5-64AE-8B2C-9E34420A1EB7}"/>
              </a:ext>
            </a:extLst>
          </p:cNvPr>
          <p:cNvSpPr>
            <a:spLocks noGrp="1"/>
          </p:cNvSpPr>
          <p:nvPr>
            <p:ph type="sldNum" sz="quarter" idx="5"/>
          </p:nvPr>
        </p:nvSpPr>
        <p:spPr/>
        <p:txBody>
          <a:bodyPr/>
          <a:lstStyle/>
          <a:p>
            <a:fld id="{563B10D9-2842-457B-A901-54D125CB4607}" type="slidenum">
              <a:rPr lang="ko-KR" altLang="en-US" smtClean="0"/>
              <a:t>38</a:t>
            </a:fld>
            <a:endParaRPr lang="ko-KR" altLang="en-US"/>
          </a:p>
        </p:txBody>
      </p:sp>
    </p:spTree>
    <p:extLst>
      <p:ext uri="{BB962C8B-B14F-4D97-AF65-F5344CB8AC3E}">
        <p14:creationId xmlns:p14="http://schemas.microsoft.com/office/powerpoint/2010/main" val="2440870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4</a:t>
            </a:fld>
            <a:endParaRPr lang="ko-KR" altLang="en-US"/>
          </a:p>
        </p:txBody>
      </p:sp>
    </p:spTree>
    <p:extLst>
      <p:ext uri="{BB962C8B-B14F-4D97-AF65-F5344CB8AC3E}">
        <p14:creationId xmlns:p14="http://schemas.microsoft.com/office/powerpoint/2010/main" val="67862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906CA-0A26-D4F1-40C1-04729F9CD4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8507EC-EA91-E220-F748-BA88417A222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2DFED0-ECB9-3A55-D3A0-D3EFB93E6B0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BFC3CF0-0E7C-26EC-3649-389BB45303FF}"/>
              </a:ext>
            </a:extLst>
          </p:cNvPr>
          <p:cNvSpPr>
            <a:spLocks noGrp="1"/>
          </p:cNvSpPr>
          <p:nvPr>
            <p:ph type="sldNum" sz="quarter" idx="5"/>
          </p:nvPr>
        </p:nvSpPr>
        <p:spPr/>
        <p:txBody>
          <a:bodyPr/>
          <a:lstStyle/>
          <a:p>
            <a:fld id="{563B10D9-2842-457B-A901-54D125CB4607}" type="slidenum">
              <a:rPr lang="ko-KR" altLang="en-US" smtClean="0"/>
              <a:t>39</a:t>
            </a:fld>
            <a:endParaRPr lang="ko-KR" altLang="en-US"/>
          </a:p>
        </p:txBody>
      </p:sp>
    </p:spTree>
    <p:extLst>
      <p:ext uri="{BB962C8B-B14F-4D97-AF65-F5344CB8AC3E}">
        <p14:creationId xmlns:p14="http://schemas.microsoft.com/office/powerpoint/2010/main" val="255604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FF1FC-76C5-24A7-CB3F-98EDE8B8B09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B26AC-C5DC-4E6C-CC79-3E6593725B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AD4DE-01E8-48CC-A7DE-C458D4597C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B9EE5CD-DFD3-6E80-9CA8-AF8AA7BFEE6F}"/>
              </a:ext>
            </a:extLst>
          </p:cNvPr>
          <p:cNvSpPr>
            <a:spLocks noGrp="1"/>
          </p:cNvSpPr>
          <p:nvPr>
            <p:ph type="sldNum" sz="quarter" idx="5"/>
          </p:nvPr>
        </p:nvSpPr>
        <p:spPr/>
        <p:txBody>
          <a:bodyPr/>
          <a:lstStyle/>
          <a:p>
            <a:fld id="{563B10D9-2842-457B-A901-54D125CB4607}" type="slidenum">
              <a:rPr lang="ko-KR" altLang="en-US" smtClean="0"/>
              <a:t>5</a:t>
            </a:fld>
            <a:endParaRPr lang="ko-KR" altLang="en-US"/>
          </a:p>
        </p:txBody>
      </p:sp>
    </p:spTree>
    <p:extLst>
      <p:ext uri="{BB962C8B-B14F-4D97-AF65-F5344CB8AC3E}">
        <p14:creationId xmlns:p14="http://schemas.microsoft.com/office/powerpoint/2010/main" val="257901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B628B-3EE3-40B4-BA71-1511208946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EAACE-06BD-08C8-B662-7A8FA31370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A4C70-7583-078C-91B5-CC014D53495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5C1210-B9FF-E1B5-E50B-32A2949E2C02}"/>
              </a:ext>
            </a:extLst>
          </p:cNvPr>
          <p:cNvSpPr>
            <a:spLocks noGrp="1"/>
          </p:cNvSpPr>
          <p:nvPr>
            <p:ph type="sldNum" sz="quarter" idx="5"/>
          </p:nvPr>
        </p:nvSpPr>
        <p:spPr/>
        <p:txBody>
          <a:bodyPr/>
          <a:lstStyle/>
          <a:p>
            <a:fld id="{563B10D9-2842-457B-A901-54D125CB4607}" type="slidenum">
              <a:rPr lang="ko-KR" altLang="en-US" smtClean="0"/>
              <a:t>6</a:t>
            </a:fld>
            <a:endParaRPr lang="ko-KR" altLang="en-US"/>
          </a:p>
        </p:txBody>
      </p:sp>
    </p:spTree>
    <p:extLst>
      <p:ext uri="{BB962C8B-B14F-4D97-AF65-F5344CB8AC3E}">
        <p14:creationId xmlns:p14="http://schemas.microsoft.com/office/powerpoint/2010/main" val="242550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B69E5-11E0-6553-EB50-E5ABBB8A1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850DCB6-75F4-083F-5C40-975F4A0467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751D8B-0302-4984-20E1-F2B431A5F17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AE44771-2F1B-EFEB-73D2-9AB50ECB4540}"/>
              </a:ext>
            </a:extLst>
          </p:cNvPr>
          <p:cNvSpPr>
            <a:spLocks noGrp="1"/>
          </p:cNvSpPr>
          <p:nvPr>
            <p:ph type="sldNum" sz="quarter" idx="5"/>
          </p:nvPr>
        </p:nvSpPr>
        <p:spPr/>
        <p:txBody>
          <a:bodyPr/>
          <a:lstStyle/>
          <a:p>
            <a:fld id="{563B10D9-2842-457B-A901-54D125CB4607}" type="slidenum">
              <a:rPr lang="ko-KR" altLang="en-US" smtClean="0"/>
              <a:t>8</a:t>
            </a:fld>
            <a:endParaRPr lang="ko-KR" altLang="en-US"/>
          </a:p>
        </p:txBody>
      </p:sp>
    </p:spTree>
    <p:extLst>
      <p:ext uri="{BB962C8B-B14F-4D97-AF65-F5344CB8AC3E}">
        <p14:creationId xmlns:p14="http://schemas.microsoft.com/office/powerpoint/2010/main" val="259082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25BDC-A795-3CF5-F3AF-CD472D977A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B278DD-133B-3958-B39D-19BF3DCC383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01190E-ABB0-BDF6-3665-57AB26DCADC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EBB3253-0D9D-88FF-DEC4-2AB946FE9B7E}"/>
              </a:ext>
            </a:extLst>
          </p:cNvPr>
          <p:cNvSpPr>
            <a:spLocks noGrp="1"/>
          </p:cNvSpPr>
          <p:nvPr>
            <p:ph type="sldNum" sz="quarter" idx="5"/>
          </p:nvPr>
        </p:nvSpPr>
        <p:spPr/>
        <p:txBody>
          <a:bodyPr/>
          <a:lstStyle/>
          <a:p>
            <a:fld id="{563B10D9-2842-457B-A901-54D125CB4607}" type="slidenum">
              <a:rPr lang="ko-KR" altLang="en-US" smtClean="0"/>
              <a:t>9</a:t>
            </a:fld>
            <a:endParaRPr lang="ko-KR" altLang="en-US"/>
          </a:p>
        </p:txBody>
      </p:sp>
    </p:spTree>
    <p:extLst>
      <p:ext uri="{BB962C8B-B14F-4D97-AF65-F5344CB8AC3E}">
        <p14:creationId xmlns:p14="http://schemas.microsoft.com/office/powerpoint/2010/main" val="3066280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10</a:t>
            </a:fld>
            <a:endParaRPr lang="ko-KR" altLang="en-US"/>
          </a:p>
        </p:txBody>
      </p:sp>
    </p:spTree>
    <p:extLst>
      <p:ext uri="{BB962C8B-B14F-4D97-AF65-F5344CB8AC3E}">
        <p14:creationId xmlns:p14="http://schemas.microsoft.com/office/powerpoint/2010/main" val="326257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12</a:t>
            </a:fld>
            <a:endParaRPr lang="ko-KR" altLang="en-US"/>
          </a:p>
        </p:txBody>
      </p:sp>
    </p:spTree>
    <p:extLst>
      <p:ext uri="{BB962C8B-B14F-4D97-AF65-F5344CB8AC3E}">
        <p14:creationId xmlns:p14="http://schemas.microsoft.com/office/powerpoint/2010/main" val="291131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3897A4-6A7F-550B-6968-22A0455064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CDABEFE-C18D-FB00-A581-EE91E61FE4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688D45F-2D92-5F0E-C27F-3058800967E5}"/>
              </a:ext>
            </a:extLst>
          </p:cNvPr>
          <p:cNvSpPr>
            <a:spLocks noGrp="1"/>
          </p:cNvSpPr>
          <p:nvPr>
            <p:ph type="dt" sz="half" idx="10"/>
          </p:nvPr>
        </p:nvSpPr>
        <p:spPr/>
        <p:txBody>
          <a:bodyPr/>
          <a:lstStyle/>
          <a:p>
            <a:fld id="{C40A9686-A05D-48D6-A051-E02E29EDB84A}" type="datetime1">
              <a:rPr lang="ko-KR" altLang="en-US" smtClean="0"/>
              <a:t>2024-10-29</a:t>
            </a:fld>
            <a:endParaRPr lang="ko-KR" altLang="en-US"/>
          </a:p>
        </p:txBody>
      </p:sp>
      <p:sp>
        <p:nvSpPr>
          <p:cNvPr id="5" name="바닥글 개체 틀 4">
            <a:extLst>
              <a:ext uri="{FF2B5EF4-FFF2-40B4-BE49-F238E27FC236}">
                <a16:creationId xmlns:a16="http://schemas.microsoft.com/office/drawing/2014/main" id="{F7F8DB20-1A5F-F3C0-3BAE-F18C54FD35F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CE90BCE-65B9-495C-0C24-5AAA4F0F03A2}"/>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12362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D4961E-5796-904F-0344-161BC7248B3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43ED6C-3E33-9732-09D6-B1C2700D9CC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A85239-DB33-A216-D306-30742B1254E6}"/>
              </a:ext>
            </a:extLst>
          </p:cNvPr>
          <p:cNvSpPr>
            <a:spLocks noGrp="1"/>
          </p:cNvSpPr>
          <p:nvPr>
            <p:ph type="dt" sz="half" idx="10"/>
          </p:nvPr>
        </p:nvSpPr>
        <p:spPr/>
        <p:txBody>
          <a:bodyPr/>
          <a:lstStyle/>
          <a:p>
            <a:fld id="{72C53554-5074-4F41-A4A9-81732A8D3401}" type="datetime1">
              <a:rPr lang="ko-KR" altLang="en-US" smtClean="0"/>
              <a:t>2024-10-29</a:t>
            </a:fld>
            <a:endParaRPr lang="ko-KR" altLang="en-US"/>
          </a:p>
        </p:txBody>
      </p:sp>
      <p:sp>
        <p:nvSpPr>
          <p:cNvPr id="5" name="바닥글 개체 틀 4">
            <a:extLst>
              <a:ext uri="{FF2B5EF4-FFF2-40B4-BE49-F238E27FC236}">
                <a16:creationId xmlns:a16="http://schemas.microsoft.com/office/drawing/2014/main" id="{A40DE59B-2CD0-0B2B-A31A-F375F6CC718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B9D68CF-2861-9BC9-066C-DB8944E811F2}"/>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709555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E7976B6-F193-34C9-FDCF-C119B2B8629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949DB5-A7A1-90D5-9F7D-6D809DD5B41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D5E40-0321-7A7F-E61D-AA492F439A1D}"/>
              </a:ext>
            </a:extLst>
          </p:cNvPr>
          <p:cNvSpPr>
            <a:spLocks noGrp="1"/>
          </p:cNvSpPr>
          <p:nvPr>
            <p:ph type="dt" sz="half" idx="10"/>
          </p:nvPr>
        </p:nvSpPr>
        <p:spPr/>
        <p:txBody>
          <a:bodyPr/>
          <a:lstStyle/>
          <a:p>
            <a:fld id="{976A7237-931D-47AE-9E64-3D37528ED744}" type="datetime1">
              <a:rPr lang="ko-KR" altLang="en-US" smtClean="0"/>
              <a:t>2024-10-29</a:t>
            </a:fld>
            <a:endParaRPr lang="ko-KR" altLang="en-US"/>
          </a:p>
        </p:txBody>
      </p:sp>
      <p:sp>
        <p:nvSpPr>
          <p:cNvPr id="5" name="바닥글 개체 틀 4">
            <a:extLst>
              <a:ext uri="{FF2B5EF4-FFF2-40B4-BE49-F238E27FC236}">
                <a16:creationId xmlns:a16="http://schemas.microsoft.com/office/drawing/2014/main" id="{7989D7DC-69C5-CB65-234C-97A50518ABD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13297A7-E833-AB90-E9D2-FF8E465EBE65}"/>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825008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D347C3-4BC4-BB3A-DE4B-9EB869021E6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8DF62B9-07D3-FD71-E96C-A20A9A455BD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A077FD3-1319-253D-56ED-B4025316B8A2}"/>
              </a:ext>
            </a:extLst>
          </p:cNvPr>
          <p:cNvSpPr>
            <a:spLocks noGrp="1"/>
          </p:cNvSpPr>
          <p:nvPr>
            <p:ph type="dt" sz="half" idx="10"/>
          </p:nvPr>
        </p:nvSpPr>
        <p:spPr/>
        <p:txBody>
          <a:bodyPr/>
          <a:lstStyle/>
          <a:p>
            <a:fld id="{2F18F78C-9645-445E-B4B2-10DFA0E08CBE}" type="datetime1">
              <a:rPr lang="ko-KR" altLang="en-US" smtClean="0"/>
              <a:t>2024-10-29</a:t>
            </a:fld>
            <a:endParaRPr lang="ko-KR" altLang="en-US"/>
          </a:p>
        </p:txBody>
      </p:sp>
      <p:sp>
        <p:nvSpPr>
          <p:cNvPr id="5" name="바닥글 개체 틀 4">
            <a:extLst>
              <a:ext uri="{FF2B5EF4-FFF2-40B4-BE49-F238E27FC236}">
                <a16:creationId xmlns:a16="http://schemas.microsoft.com/office/drawing/2014/main" id="{6A83CAF0-F60C-878F-03CB-1F919A563F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4D6989B-BD78-48E6-5176-1E8F980A747A}"/>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422038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244F1-7FDF-B03C-0E66-234D7797306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B2802E9-C662-698E-ACC8-58976838CD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2E85DC0-7985-E9A3-8244-C4C1E0D6C364}"/>
              </a:ext>
            </a:extLst>
          </p:cNvPr>
          <p:cNvSpPr>
            <a:spLocks noGrp="1"/>
          </p:cNvSpPr>
          <p:nvPr>
            <p:ph type="dt" sz="half" idx="10"/>
          </p:nvPr>
        </p:nvSpPr>
        <p:spPr/>
        <p:txBody>
          <a:bodyPr/>
          <a:lstStyle/>
          <a:p>
            <a:fld id="{36FE6548-E510-43FE-AC9C-ECBA8C153A12}" type="datetime1">
              <a:rPr lang="ko-KR" altLang="en-US" smtClean="0"/>
              <a:t>2024-10-29</a:t>
            </a:fld>
            <a:endParaRPr lang="ko-KR" altLang="en-US"/>
          </a:p>
        </p:txBody>
      </p:sp>
      <p:sp>
        <p:nvSpPr>
          <p:cNvPr id="5" name="바닥글 개체 틀 4">
            <a:extLst>
              <a:ext uri="{FF2B5EF4-FFF2-40B4-BE49-F238E27FC236}">
                <a16:creationId xmlns:a16="http://schemas.microsoft.com/office/drawing/2014/main" id="{1AF00FE1-C915-F392-9916-1127BD8C505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7703773-0BCF-AB9C-936F-1C5B1A1C41B1}"/>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276676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A088B-A3D0-22A1-3753-E243077D62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ECA36C3-2C02-2A48-D9A7-245D806D1AD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498307C-6B8C-20C2-9E48-799F59A3B09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4B335F1-18F0-9EF3-42D2-79BAC10C1B5D}"/>
              </a:ext>
            </a:extLst>
          </p:cNvPr>
          <p:cNvSpPr>
            <a:spLocks noGrp="1"/>
          </p:cNvSpPr>
          <p:nvPr>
            <p:ph type="dt" sz="half" idx="10"/>
          </p:nvPr>
        </p:nvSpPr>
        <p:spPr/>
        <p:txBody>
          <a:bodyPr/>
          <a:lstStyle/>
          <a:p>
            <a:fld id="{650533CF-663D-47C7-99AE-0322A6091210}" type="datetime1">
              <a:rPr lang="ko-KR" altLang="en-US" smtClean="0"/>
              <a:t>2024-10-29</a:t>
            </a:fld>
            <a:endParaRPr lang="ko-KR" altLang="en-US"/>
          </a:p>
        </p:txBody>
      </p:sp>
      <p:sp>
        <p:nvSpPr>
          <p:cNvPr id="6" name="바닥글 개체 틀 5">
            <a:extLst>
              <a:ext uri="{FF2B5EF4-FFF2-40B4-BE49-F238E27FC236}">
                <a16:creationId xmlns:a16="http://schemas.microsoft.com/office/drawing/2014/main" id="{D3F34BDB-DC12-2227-0285-79BE1C174AC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F7AD9C-A0A4-CB89-79B1-BED0575BD116}"/>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2971149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D1773D-B927-E605-E26C-32EC75C401A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7308DA7-25A9-78E3-D087-70186DC52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91706E4-1FA3-B53E-AC29-5B53C575D59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B59C0B6-484B-2CC5-2B8E-DC4B83708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4CFB013-551D-6906-5E6E-8EDDB437833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DB725D6-166D-C906-EF92-1E37F96A940E}"/>
              </a:ext>
            </a:extLst>
          </p:cNvPr>
          <p:cNvSpPr>
            <a:spLocks noGrp="1"/>
          </p:cNvSpPr>
          <p:nvPr>
            <p:ph type="dt" sz="half" idx="10"/>
          </p:nvPr>
        </p:nvSpPr>
        <p:spPr/>
        <p:txBody>
          <a:bodyPr/>
          <a:lstStyle/>
          <a:p>
            <a:fld id="{1E211BC8-F38E-4C28-8104-A96A1A4A621B}" type="datetime1">
              <a:rPr lang="ko-KR" altLang="en-US" smtClean="0"/>
              <a:t>2024-10-29</a:t>
            </a:fld>
            <a:endParaRPr lang="ko-KR" altLang="en-US"/>
          </a:p>
        </p:txBody>
      </p:sp>
      <p:sp>
        <p:nvSpPr>
          <p:cNvPr id="8" name="바닥글 개체 틀 7">
            <a:extLst>
              <a:ext uri="{FF2B5EF4-FFF2-40B4-BE49-F238E27FC236}">
                <a16:creationId xmlns:a16="http://schemas.microsoft.com/office/drawing/2014/main" id="{001E05C5-97F9-CD4F-FD4C-526DA4642D1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2D66316-2E1F-F5DF-E9A4-3605E0847D26}"/>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77941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404C27-4BDF-075C-6476-139EFC7913D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7293217-D1F8-112F-6E25-08A2EA2E8D4A}"/>
              </a:ext>
            </a:extLst>
          </p:cNvPr>
          <p:cNvSpPr>
            <a:spLocks noGrp="1"/>
          </p:cNvSpPr>
          <p:nvPr>
            <p:ph type="dt" sz="half" idx="10"/>
          </p:nvPr>
        </p:nvSpPr>
        <p:spPr/>
        <p:txBody>
          <a:bodyPr/>
          <a:lstStyle/>
          <a:p>
            <a:fld id="{83B901B2-3A83-4258-BBE1-87FEBCDA2F08}" type="datetime1">
              <a:rPr lang="ko-KR" altLang="en-US" smtClean="0"/>
              <a:t>2024-10-29</a:t>
            </a:fld>
            <a:endParaRPr lang="ko-KR" altLang="en-US"/>
          </a:p>
        </p:txBody>
      </p:sp>
      <p:sp>
        <p:nvSpPr>
          <p:cNvPr id="4" name="바닥글 개체 틀 3">
            <a:extLst>
              <a:ext uri="{FF2B5EF4-FFF2-40B4-BE49-F238E27FC236}">
                <a16:creationId xmlns:a16="http://schemas.microsoft.com/office/drawing/2014/main" id="{E0D11F80-E0F7-8E35-5A2F-264A04C1F30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585388E9-95DA-D980-64D7-80A846CF1188}"/>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61343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A8A6C90-B279-7500-BC24-25CB7B5D5284}"/>
              </a:ext>
            </a:extLst>
          </p:cNvPr>
          <p:cNvSpPr>
            <a:spLocks noGrp="1"/>
          </p:cNvSpPr>
          <p:nvPr>
            <p:ph type="dt" sz="half" idx="10"/>
          </p:nvPr>
        </p:nvSpPr>
        <p:spPr/>
        <p:txBody>
          <a:bodyPr/>
          <a:lstStyle/>
          <a:p>
            <a:fld id="{7B396C9C-771D-4861-A2C3-6CB5D5BE12CB}" type="datetime1">
              <a:rPr lang="ko-KR" altLang="en-US" smtClean="0"/>
              <a:t>2024-10-29</a:t>
            </a:fld>
            <a:endParaRPr lang="ko-KR" altLang="en-US"/>
          </a:p>
        </p:txBody>
      </p:sp>
      <p:sp>
        <p:nvSpPr>
          <p:cNvPr id="3" name="바닥글 개체 틀 2">
            <a:extLst>
              <a:ext uri="{FF2B5EF4-FFF2-40B4-BE49-F238E27FC236}">
                <a16:creationId xmlns:a16="http://schemas.microsoft.com/office/drawing/2014/main" id="{3A6F046B-BBF1-9F70-078F-C181B2CD06F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CE9554C-4C17-A9F1-C22F-73BE1C4EF1F2}"/>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168114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8FB489-08B8-438C-4A63-F153B8AF8A6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34F64A0-71FD-747E-DD0C-6081C8127F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9FDAF53-7EEA-9D67-901F-9AA6F335F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23CE27A-BDA1-039B-D465-654478D1A04C}"/>
              </a:ext>
            </a:extLst>
          </p:cNvPr>
          <p:cNvSpPr>
            <a:spLocks noGrp="1"/>
          </p:cNvSpPr>
          <p:nvPr>
            <p:ph type="dt" sz="half" idx="10"/>
          </p:nvPr>
        </p:nvSpPr>
        <p:spPr/>
        <p:txBody>
          <a:bodyPr/>
          <a:lstStyle/>
          <a:p>
            <a:fld id="{BECA4166-FB47-407E-9ADC-DA4C6DD7159C}" type="datetime1">
              <a:rPr lang="ko-KR" altLang="en-US" smtClean="0"/>
              <a:t>2024-10-29</a:t>
            </a:fld>
            <a:endParaRPr lang="ko-KR" altLang="en-US"/>
          </a:p>
        </p:txBody>
      </p:sp>
      <p:sp>
        <p:nvSpPr>
          <p:cNvPr id="6" name="바닥글 개체 틀 5">
            <a:extLst>
              <a:ext uri="{FF2B5EF4-FFF2-40B4-BE49-F238E27FC236}">
                <a16:creationId xmlns:a16="http://schemas.microsoft.com/office/drawing/2014/main" id="{18E8EF26-739A-49B7-2994-56F48A8F63B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BB7210B-56A7-F356-1C3F-5C08C64D684F}"/>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416759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8E0E94-A770-58D9-9131-F3513825147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14EF96-33F8-2257-D6B2-648273FF02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6FFA4EC-5C7B-EAB8-C515-4B8A8942F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4C8FCAB-C8A9-4671-00BB-9201F8446732}"/>
              </a:ext>
            </a:extLst>
          </p:cNvPr>
          <p:cNvSpPr>
            <a:spLocks noGrp="1"/>
          </p:cNvSpPr>
          <p:nvPr>
            <p:ph type="dt" sz="half" idx="10"/>
          </p:nvPr>
        </p:nvSpPr>
        <p:spPr/>
        <p:txBody>
          <a:bodyPr/>
          <a:lstStyle/>
          <a:p>
            <a:fld id="{55D657DF-0F08-4636-B9C9-4B2266CA3DBC}" type="datetime1">
              <a:rPr lang="ko-KR" altLang="en-US" smtClean="0"/>
              <a:t>2024-10-29</a:t>
            </a:fld>
            <a:endParaRPr lang="ko-KR" altLang="en-US"/>
          </a:p>
        </p:txBody>
      </p:sp>
      <p:sp>
        <p:nvSpPr>
          <p:cNvPr id="6" name="바닥글 개체 틀 5">
            <a:extLst>
              <a:ext uri="{FF2B5EF4-FFF2-40B4-BE49-F238E27FC236}">
                <a16:creationId xmlns:a16="http://schemas.microsoft.com/office/drawing/2014/main" id="{FB8291B3-EE4E-2DA7-C3AB-E73D7A08A78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4C65B97-6612-84FD-C56F-4D40722C6B1D}"/>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54467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5894AE-24C0-73D9-5515-D6BBA7F974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BF54F08-2F59-2DFE-EE11-C6E6AD350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3A1E8B0-0E3D-E71E-06FD-6E35F12A6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698CF6-1BA6-4B2E-B7CD-607F0A3ED7BF}" type="datetime1">
              <a:rPr lang="ko-KR" altLang="en-US" smtClean="0"/>
              <a:t>2024-10-29</a:t>
            </a:fld>
            <a:endParaRPr lang="ko-KR" altLang="en-US"/>
          </a:p>
        </p:txBody>
      </p:sp>
      <p:sp>
        <p:nvSpPr>
          <p:cNvPr id="5" name="바닥글 개체 틀 4">
            <a:extLst>
              <a:ext uri="{FF2B5EF4-FFF2-40B4-BE49-F238E27FC236}">
                <a16:creationId xmlns:a16="http://schemas.microsoft.com/office/drawing/2014/main" id="{3C1E4F69-7C26-D4D2-D7A3-84061AAE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248D8A3-42A8-A86D-5357-DF56E1611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181747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5.xml"/><Relationship Id="rId11" Type="http://schemas.openxmlformats.org/officeDocument/2006/relationships/image" Target="../media/image25.png"/><Relationship Id="rId5" Type="http://schemas.openxmlformats.org/officeDocument/2006/relationships/slideLayout" Target="../slideLayouts/slideLayout1.xml"/><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8687A3-390B-4893-34D3-5D53A82E530F}"/>
              </a:ext>
            </a:extLst>
          </p:cNvPr>
          <p:cNvSpPr>
            <a:spLocks noGrp="1"/>
          </p:cNvSpPr>
          <p:nvPr>
            <p:ph type="ctrTitle"/>
          </p:nvPr>
        </p:nvSpPr>
        <p:spPr>
          <a:xfrm>
            <a:off x="1524000" y="689452"/>
            <a:ext cx="9144000" cy="2387600"/>
          </a:xfrm>
        </p:spPr>
        <p:txBody>
          <a:bodyPr>
            <a:normAutofit fontScale="90000"/>
          </a:bodyPr>
          <a:lstStyle/>
          <a:p>
            <a:r>
              <a:rPr lang="en-US" altLang="ko-KR" dirty="0">
                <a:latin typeface="Times New Roman" panose="02020603050405020304" pitchFamily="18" charset="0"/>
                <a:cs typeface="Times New Roman" panose="02020603050405020304" pitchFamily="18" charset="0"/>
              </a:rPr>
              <a:t>Automobile Engine Fault Diagnosis Using </a:t>
            </a:r>
            <a:br>
              <a:rPr lang="en-US" altLang="ko-KR" dirty="0">
                <a:latin typeface="Times New Roman" panose="02020603050405020304" pitchFamily="18" charset="0"/>
                <a:cs typeface="Times New Roman" panose="02020603050405020304" pitchFamily="18" charset="0"/>
              </a:rPr>
            </a:br>
            <a:r>
              <a:rPr lang="en-US" altLang="ko-KR" dirty="0">
                <a:latin typeface="Times New Roman" panose="02020603050405020304" pitchFamily="18" charset="0"/>
                <a:cs typeface="Times New Roman" panose="02020603050405020304" pitchFamily="18" charset="0"/>
              </a:rPr>
              <a:t>Machine Learning Method</a:t>
            </a:r>
            <a:endParaRPr lang="ko-KR" altLang="en-US" dirty="0">
              <a:latin typeface="Times New Roman" panose="02020603050405020304" pitchFamily="18" charset="0"/>
              <a:cs typeface="Times New Roman" panose="02020603050405020304" pitchFamily="18" charset="0"/>
            </a:endParaRPr>
          </a:p>
        </p:txBody>
      </p:sp>
      <p:sp>
        <p:nvSpPr>
          <p:cNvPr id="3" name="부제목 2">
            <a:extLst>
              <a:ext uri="{FF2B5EF4-FFF2-40B4-BE49-F238E27FC236}">
                <a16:creationId xmlns:a16="http://schemas.microsoft.com/office/drawing/2014/main" id="{1A47F987-1C88-EF2A-B713-18AC1E680C73}"/>
              </a:ext>
            </a:extLst>
          </p:cNvPr>
          <p:cNvSpPr>
            <a:spLocks noGrp="1"/>
          </p:cNvSpPr>
          <p:nvPr>
            <p:ph type="subTitle" idx="1"/>
          </p:nvPr>
        </p:nvSpPr>
        <p:spPr>
          <a:xfrm>
            <a:off x="9968458" y="6163080"/>
            <a:ext cx="2831643" cy="804659"/>
          </a:xfrm>
        </p:spPr>
        <p:txBody>
          <a:bodyPr>
            <a:normAutofit/>
          </a:bodyPr>
          <a:lstStyle/>
          <a:p>
            <a:pPr algn="l"/>
            <a:r>
              <a:rPr lang="en-US" altLang="ko-KR" sz="1600" dirty="0">
                <a:latin typeface="Times New Roman" panose="02020603050405020304" pitchFamily="18" charset="0"/>
                <a:cs typeface="Times New Roman" panose="02020603050405020304" pitchFamily="18" charset="0"/>
              </a:rPr>
              <a:t>21900416 An </a:t>
            </a:r>
            <a:r>
              <a:rPr lang="en-US" altLang="ko-KR" sz="1600" dirty="0" err="1">
                <a:latin typeface="Times New Roman" panose="02020603050405020304" pitchFamily="18" charset="0"/>
                <a:cs typeface="Times New Roman" panose="02020603050405020304" pitchFamily="18" charset="0"/>
              </a:rPr>
              <a:t>Gyeonheal</a:t>
            </a:r>
            <a:endParaRPr lang="en-US" altLang="ko-KR" sz="1600" dirty="0">
              <a:latin typeface="Times New Roman" panose="02020603050405020304" pitchFamily="18" charset="0"/>
              <a:cs typeface="Times New Roman" panose="02020603050405020304" pitchFamily="18" charset="0"/>
            </a:endParaRPr>
          </a:p>
          <a:p>
            <a:pPr algn="l"/>
            <a:r>
              <a:rPr lang="en-US" altLang="ko-KR" sz="1600" dirty="0">
                <a:latin typeface="Times New Roman" panose="02020603050405020304" pitchFamily="18" charset="0"/>
                <a:cs typeface="Times New Roman" panose="02020603050405020304" pitchFamily="18" charset="0"/>
              </a:rPr>
              <a:t>21900727 Jin Garam</a:t>
            </a:r>
          </a:p>
          <a:p>
            <a:pPr algn="l"/>
            <a:endParaRPr lang="ko-KR" altLang="en-US" sz="1600" dirty="0">
              <a:latin typeface="Times New Roman" panose="02020603050405020304" pitchFamily="18" charset="0"/>
              <a:cs typeface="Times New Roman" panose="02020603050405020304" pitchFamily="18" charset="0"/>
            </a:endParaRPr>
          </a:p>
        </p:txBody>
      </p:sp>
      <p:sp>
        <p:nvSpPr>
          <p:cNvPr id="6" name="부제목 2">
            <a:extLst>
              <a:ext uri="{FF2B5EF4-FFF2-40B4-BE49-F238E27FC236}">
                <a16:creationId xmlns:a16="http://schemas.microsoft.com/office/drawing/2014/main" id="{19653C38-7D1F-38DF-F086-897201A5C995}"/>
              </a:ext>
            </a:extLst>
          </p:cNvPr>
          <p:cNvSpPr txBox="1">
            <a:spLocks/>
          </p:cNvSpPr>
          <p:nvPr/>
        </p:nvSpPr>
        <p:spPr>
          <a:xfrm>
            <a:off x="2990851" y="3201761"/>
            <a:ext cx="6645729" cy="1063625"/>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2000" dirty="0">
                <a:latin typeface="Times New Roman" panose="02020603050405020304" pitchFamily="18" charset="0"/>
                <a:cs typeface="Times New Roman" panose="02020603050405020304" pitchFamily="18" charset="0"/>
              </a:rPr>
              <a:t>School of Mechanical &amp; Control Engineering</a:t>
            </a:r>
          </a:p>
          <a:p>
            <a:r>
              <a:rPr lang="en-US" altLang="ko-KR" sz="2000" dirty="0" err="1">
                <a:latin typeface="Times New Roman" panose="02020603050405020304" pitchFamily="18" charset="0"/>
                <a:cs typeface="Times New Roman" panose="02020603050405020304" pitchFamily="18" charset="0"/>
              </a:rPr>
              <a:t>Handong</a:t>
            </a:r>
            <a:r>
              <a:rPr lang="en-US" altLang="ko-KR" sz="2000" dirty="0">
                <a:latin typeface="Times New Roman" panose="02020603050405020304" pitchFamily="18" charset="0"/>
                <a:cs typeface="Times New Roman" panose="02020603050405020304" pitchFamily="18" charset="0"/>
              </a:rPr>
              <a:t> Global Univ.</a:t>
            </a:r>
          </a:p>
          <a:p>
            <a:endParaRPr lang="ko-KR" alt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6A39FE0-751F-52B0-4832-D73E698DE78D}"/>
              </a:ext>
            </a:extLst>
          </p:cNvPr>
          <p:cNvSpPr txBox="1"/>
          <p:nvPr/>
        </p:nvSpPr>
        <p:spPr>
          <a:xfrm>
            <a:off x="3046640" y="4706436"/>
            <a:ext cx="6098720" cy="1754326"/>
          </a:xfrm>
          <a:prstGeom prst="rect">
            <a:avLst/>
          </a:prstGeom>
          <a:noFill/>
        </p:spPr>
        <p:txBody>
          <a:bodyPr wrap="square">
            <a:spAutoFit/>
          </a:bodyPr>
          <a:lstStyle/>
          <a:p>
            <a:pPr algn="ctr"/>
            <a:r>
              <a:rPr lang="en-US" altLang="ko-KR" dirty="0">
                <a:latin typeface="Times New Roman" panose="02020603050405020304" pitchFamily="18" charset="0"/>
                <a:cs typeface="Times New Roman" panose="02020603050405020304" pitchFamily="18" charset="0"/>
              </a:rPr>
              <a:t>Oct.22.2024</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r>
              <a:rPr lang="en-US" altLang="ko-KR" dirty="0">
                <a:latin typeface="Times New Roman" panose="02020603050405020304" pitchFamily="18" charset="0"/>
                <a:cs typeface="Times New Roman" panose="02020603050405020304" pitchFamily="18" charset="0"/>
              </a:rPr>
              <a:t>Industrial AI &amp; Automation</a:t>
            </a:r>
          </a:p>
          <a:p>
            <a:pPr algn="ctr"/>
            <a:r>
              <a:rPr lang="en-US" altLang="ko-KR" dirty="0">
                <a:latin typeface="Times New Roman" panose="02020603050405020304" pitchFamily="18" charset="0"/>
                <a:cs typeface="Times New Roman" panose="02020603050405020304" pitchFamily="18" charset="0"/>
              </a:rPr>
              <a:t>Project 1</a:t>
            </a:r>
          </a:p>
          <a:p>
            <a:pPr algn="ctr"/>
            <a:r>
              <a:rPr lang="en-US" altLang="ko-KR" dirty="0">
                <a:latin typeface="Times New Roman" panose="02020603050405020304" pitchFamily="18" charset="0"/>
                <a:cs typeface="Times New Roman" panose="02020603050405020304" pitchFamily="18" charset="0"/>
              </a:rPr>
              <a:t>Prof. Young-</a:t>
            </a:r>
            <a:r>
              <a:rPr lang="en-US" altLang="ko-KR" dirty="0" err="1">
                <a:latin typeface="Times New Roman" panose="02020603050405020304" pitchFamily="18" charset="0"/>
                <a:cs typeface="Times New Roman" panose="02020603050405020304" pitchFamily="18" charset="0"/>
              </a:rPr>
              <a:t>Keun</a:t>
            </a:r>
            <a:r>
              <a:rPr lang="en-US" altLang="ko-KR" dirty="0">
                <a:latin typeface="Times New Roman" panose="02020603050405020304" pitchFamily="18" charset="0"/>
                <a:cs typeface="Times New Roman" panose="02020603050405020304" pitchFamily="18" charset="0"/>
              </a:rPr>
              <a:t> Kim</a:t>
            </a:r>
          </a:p>
        </p:txBody>
      </p:sp>
      <p:pic>
        <p:nvPicPr>
          <p:cNvPr id="1026" name="Picture 2">
            <a:extLst>
              <a:ext uri="{FF2B5EF4-FFF2-40B4-BE49-F238E27FC236}">
                <a16:creationId xmlns:a16="http://schemas.microsoft.com/office/drawing/2014/main" id="{844B1CAE-07F1-3935-EBA7-09D41C7686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0">
            <a:extLst>
              <a:ext uri="{FF2B5EF4-FFF2-40B4-BE49-F238E27FC236}">
                <a16:creationId xmlns:a16="http://schemas.microsoft.com/office/drawing/2014/main" id="{52E5A3FD-868F-6A27-C85A-3028C3E257EA}"/>
              </a:ext>
            </a:extLst>
          </p:cNvPr>
          <p:cNvSpPr/>
          <p:nvPr/>
        </p:nvSpPr>
        <p:spPr>
          <a:xfrm>
            <a:off x="2709455" y="3031333"/>
            <a:ext cx="665362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solidFill>
                <a:schemeClr val="tx2">
                  <a:lumMod val="75000"/>
                </a:schemeClr>
              </a:solidFill>
            </a:endParaRPr>
          </a:p>
        </p:txBody>
      </p:sp>
    </p:spTree>
    <p:extLst>
      <p:ext uri="{BB962C8B-B14F-4D97-AF65-F5344CB8AC3E}">
        <p14:creationId xmlns:p14="http://schemas.microsoft.com/office/powerpoint/2010/main" val="299893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65E2A58-DFC9-5927-B9DE-0B92E6035CA6}"/>
              </a:ext>
            </a:extLst>
          </p:cNvPr>
          <p:cNvSpPr>
            <a:spLocks noGrp="1"/>
          </p:cNvSpPr>
          <p:nvPr>
            <p:ph type="sldNum" sz="quarter" idx="12"/>
          </p:nvPr>
        </p:nvSpPr>
        <p:spPr/>
        <p:txBody>
          <a:bodyPr/>
          <a:lstStyle/>
          <a:p>
            <a:fld id="{83D37A20-76DD-4CD0-B0FA-805EEE79EC14}" type="slidenum">
              <a:rPr lang="ko-KR" altLang="en-US" smtClean="0"/>
              <a:t>10</a:t>
            </a:fld>
            <a:endParaRPr lang="ko-KR" altLang="en-US"/>
          </a:p>
        </p:txBody>
      </p:sp>
      <p:pic>
        <p:nvPicPr>
          <p:cNvPr id="5" name="Picture 2">
            <a:extLst>
              <a:ext uri="{FF2B5EF4-FFF2-40B4-BE49-F238E27FC236}">
                <a16:creationId xmlns:a16="http://schemas.microsoft.com/office/drawing/2014/main" id="{32EB71CF-69B2-C3A1-45F9-D2A92C87B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E3B5443F-D225-083D-BE6D-44B957862B02}"/>
              </a:ext>
            </a:extLst>
          </p:cNvPr>
          <p:cNvGrpSpPr/>
          <p:nvPr/>
        </p:nvGrpSpPr>
        <p:grpSpPr>
          <a:xfrm>
            <a:off x="508432" y="3637874"/>
            <a:ext cx="3073477" cy="2745345"/>
            <a:chOff x="1088530" y="3637874"/>
            <a:chExt cx="3073477" cy="2745345"/>
          </a:xfrm>
        </p:grpSpPr>
        <p:pic>
          <p:nvPicPr>
            <p:cNvPr id="11" name="그림 10">
              <a:extLst>
                <a:ext uri="{FF2B5EF4-FFF2-40B4-BE49-F238E27FC236}">
                  <a16:creationId xmlns:a16="http://schemas.microsoft.com/office/drawing/2014/main" id="{CE2BF603-29FA-D898-319F-93EF90931DF8}"/>
                </a:ext>
              </a:extLst>
            </p:cNvPr>
            <p:cNvPicPr>
              <a:picLocks noChangeAspect="1"/>
            </p:cNvPicPr>
            <p:nvPr/>
          </p:nvPicPr>
          <p:blipFill>
            <a:blip r:embed="rId4"/>
            <a:stretch>
              <a:fillRect/>
            </a:stretch>
          </p:blipFill>
          <p:spPr>
            <a:xfrm>
              <a:off x="1088530" y="3863219"/>
              <a:ext cx="3073477" cy="2520000"/>
            </a:xfrm>
            <a:prstGeom prst="rect">
              <a:avLst/>
            </a:prstGeom>
          </p:spPr>
        </p:pic>
        <p:sp>
          <p:nvSpPr>
            <p:cNvPr id="17" name="TextBox 16">
              <a:extLst>
                <a:ext uri="{FF2B5EF4-FFF2-40B4-BE49-F238E27FC236}">
                  <a16:creationId xmlns:a16="http://schemas.microsoft.com/office/drawing/2014/main" id="{DB1A7A4E-AA3A-5768-DD01-F0F1471C31F1}"/>
                </a:ext>
              </a:extLst>
            </p:cNvPr>
            <p:cNvSpPr txBox="1"/>
            <p:nvPr/>
          </p:nvSpPr>
          <p:spPr>
            <a:xfrm>
              <a:off x="1243026" y="3637874"/>
              <a:ext cx="916339"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KNN</a:t>
              </a:r>
              <a:endParaRPr lang="en-US" altLang="ko-KR" sz="2000" dirty="0">
                <a:latin typeface="Times New Roman" panose="02020603050405020304" pitchFamily="18" charset="0"/>
                <a:cs typeface="Times New Roman" panose="02020603050405020304" pitchFamily="18" charset="0"/>
              </a:endParaRPr>
            </a:p>
          </p:txBody>
        </p:sp>
      </p:grpSp>
      <p:grpSp>
        <p:nvGrpSpPr>
          <p:cNvPr id="9" name="그룹 8">
            <a:extLst>
              <a:ext uri="{FF2B5EF4-FFF2-40B4-BE49-F238E27FC236}">
                <a16:creationId xmlns:a16="http://schemas.microsoft.com/office/drawing/2014/main" id="{D687B688-70C5-625D-3B74-85EA73D0E829}"/>
              </a:ext>
            </a:extLst>
          </p:cNvPr>
          <p:cNvGrpSpPr/>
          <p:nvPr/>
        </p:nvGrpSpPr>
        <p:grpSpPr>
          <a:xfrm>
            <a:off x="3979163" y="828729"/>
            <a:ext cx="3073478" cy="2756837"/>
            <a:chOff x="4559261" y="828729"/>
            <a:chExt cx="3073478" cy="2756837"/>
          </a:xfrm>
        </p:grpSpPr>
        <p:pic>
          <p:nvPicPr>
            <p:cNvPr id="21" name="그림 20">
              <a:extLst>
                <a:ext uri="{FF2B5EF4-FFF2-40B4-BE49-F238E27FC236}">
                  <a16:creationId xmlns:a16="http://schemas.microsoft.com/office/drawing/2014/main" id="{37BFBA13-A4D6-0F05-4774-C6F38BE8E62B}"/>
                </a:ext>
              </a:extLst>
            </p:cNvPr>
            <p:cNvPicPr>
              <a:picLocks noChangeAspect="1"/>
            </p:cNvPicPr>
            <p:nvPr/>
          </p:nvPicPr>
          <p:blipFill>
            <a:blip r:embed="rId5"/>
            <a:stretch>
              <a:fillRect/>
            </a:stretch>
          </p:blipFill>
          <p:spPr>
            <a:xfrm>
              <a:off x="4559261" y="1065566"/>
              <a:ext cx="3073478" cy="2520000"/>
            </a:xfrm>
            <a:prstGeom prst="rect">
              <a:avLst/>
            </a:prstGeom>
          </p:spPr>
        </p:pic>
        <p:sp>
          <p:nvSpPr>
            <p:cNvPr id="22" name="TextBox 21">
              <a:extLst>
                <a:ext uri="{FF2B5EF4-FFF2-40B4-BE49-F238E27FC236}">
                  <a16:creationId xmlns:a16="http://schemas.microsoft.com/office/drawing/2014/main" id="{CC498C5F-AEF2-91D8-7BB7-EEE1D48C8121}"/>
                </a:ext>
              </a:extLst>
            </p:cNvPr>
            <p:cNvSpPr txBox="1"/>
            <p:nvPr/>
          </p:nvSpPr>
          <p:spPr>
            <a:xfrm>
              <a:off x="4685329" y="828729"/>
              <a:ext cx="916339"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TREE</a:t>
              </a:r>
              <a:endParaRPr lang="en-US" altLang="ko-KR" sz="2000" dirty="0">
                <a:latin typeface="Times New Roman" panose="02020603050405020304" pitchFamily="18" charset="0"/>
                <a:cs typeface="Times New Roman" panose="02020603050405020304" pitchFamily="18" charset="0"/>
              </a:endParaRPr>
            </a:p>
          </p:txBody>
        </p:sp>
      </p:grpSp>
      <p:grpSp>
        <p:nvGrpSpPr>
          <p:cNvPr id="10" name="그룹 9">
            <a:extLst>
              <a:ext uri="{FF2B5EF4-FFF2-40B4-BE49-F238E27FC236}">
                <a16:creationId xmlns:a16="http://schemas.microsoft.com/office/drawing/2014/main" id="{DF697682-70C7-E605-69A4-74C41F0D938B}"/>
              </a:ext>
            </a:extLst>
          </p:cNvPr>
          <p:cNvGrpSpPr/>
          <p:nvPr/>
        </p:nvGrpSpPr>
        <p:grpSpPr>
          <a:xfrm>
            <a:off x="3979164" y="3614748"/>
            <a:ext cx="3073477" cy="2768471"/>
            <a:chOff x="4559262" y="3614748"/>
            <a:chExt cx="3073477" cy="2768471"/>
          </a:xfrm>
        </p:grpSpPr>
        <p:pic>
          <p:nvPicPr>
            <p:cNvPr id="26" name="그림 25">
              <a:extLst>
                <a:ext uri="{FF2B5EF4-FFF2-40B4-BE49-F238E27FC236}">
                  <a16:creationId xmlns:a16="http://schemas.microsoft.com/office/drawing/2014/main" id="{6A3EDB23-891A-82E0-A1A1-E02F9835BC8B}"/>
                </a:ext>
              </a:extLst>
            </p:cNvPr>
            <p:cNvPicPr>
              <a:picLocks noChangeAspect="1"/>
            </p:cNvPicPr>
            <p:nvPr/>
          </p:nvPicPr>
          <p:blipFill>
            <a:blip r:embed="rId6"/>
            <a:stretch>
              <a:fillRect/>
            </a:stretch>
          </p:blipFill>
          <p:spPr>
            <a:xfrm>
              <a:off x="4559262" y="3863219"/>
              <a:ext cx="3073477" cy="2520000"/>
            </a:xfrm>
            <a:prstGeom prst="rect">
              <a:avLst/>
            </a:prstGeom>
          </p:spPr>
        </p:pic>
        <p:sp>
          <p:nvSpPr>
            <p:cNvPr id="27" name="TextBox 26">
              <a:extLst>
                <a:ext uri="{FF2B5EF4-FFF2-40B4-BE49-F238E27FC236}">
                  <a16:creationId xmlns:a16="http://schemas.microsoft.com/office/drawing/2014/main" id="{5F1F44ED-5F5D-C51E-9283-DB691FC96B85}"/>
                </a:ext>
              </a:extLst>
            </p:cNvPr>
            <p:cNvSpPr txBox="1"/>
            <p:nvPr/>
          </p:nvSpPr>
          <p:spPr>
            <a:xfrm>
              <a:off x="4685329" y="3614748"/>
              <a:ext cx="2947410"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Logistic Regression</a:t>
              </a:r>
              <a:endParaRPr lang="en-US" altLang="ko-KR" sz="2000" dirty="0">
                <a:latin typeface="Times New Roman" panose="02020603050405020304" pitchFamily="18" charset="0"/>
                <a:cs typeface="Times New Roman" panose="02020603050405020304" pitchFamily="18" charset="0"/>
              </a:endParaRPr>
            </a:p>
          </p:txBody>
        </p:sp>
      </p:grpSp>
      <p:grpSp>
        <p:nvGrpSpPr>
          <p:cNvPr id="8" name="그룹 7">
            <a:extLst>
              <a:ext uri="{FF2B5EF4-FFF2-40B4-BE49-F238E27FC236}">
                <a16:creationId xmlns:a16="http://schemas.microsoft.com/office/drawing/2014/main" id="{A67361CD-F9F9-B801-6EAE-86C614F74D1E}"/>
              </a:ext>
            </a:extLst>
          </p:cNvPr>
          <p:cNvGrpSpPr/>
          <p:nvPr/>
        </p:nvGrpSpPr>
        <p:grpSpPr>
          <a:xfrm>
            <a:off x="508431" y="830665"/>
            <a:ext cx="3073478" cy="2754901"/>
            <a:chOff x="1088529" y="830665"/>
            <a:chExt cx="3073478" cy="2754901"/>
          </a:xfrm>
        </p:grpSpPr>
        <p:pic>
          <p:nvPicPr>
            <p:cNvPr id="31" name="그림 30">
              <a:extLst>
                <a:ext uri="{FF2B5EF4-FFF2-40B4-BE49-F238E27FC236}">
                  <a16:creationId xmlns:a16="http://schemas.microsoft.com/office/drawing/2014/main" id="{537F41FA-8DC1-7F77-4BF7-4819EFA0EF18}"/>
                </a:ext>
              </a:extLst>
            </p:cNvPr>
            <p:cNvPicPr>
              <a:picLocks noChangeAspect="1"/>
            </p:cNvPicPr>
            <p:nvPr/>
          </p:nvPicPr>
          <p:blipFill>
            <a:blip r:embed="rId7"/>
            <a:stretch>
              <a:fillRect/>
            </a:stretch>
          </p:blipFill>
          <p:spPr>
            <a:xfrm>
              <a:off x="1088529" y="1065566"/>
              <a:ext cx="3073478" cy="2520000"/>
            </a:xfrm>
            <a:prstGeom prst="rect">
              <a:avLst/>
            </a:prstGeom>
          </p:spPr>
        </p:pic>
        <p:sp>
          <p:nvSpPr>
            <p:cNvPr id="34" name="TextBox 33">
              <a:extLst>
                <a:ext uri="{FF2B5EF4-FFF2-40B4-BE49-F238E27FC236}">
                  <a16:creationId xmlns:a16="http://schemas.microsoft.com/office/drawing/2014/main" id="{D3A92383-D4B2-857C-852C-41F91597EF06}"/>
                </a:ext>
              </a:extLst>
            </p:cNvPr>
            <p:cNvSpPr txBox="1"/>
            <p:nvPr/>
          </p:nvSpPr>
          <p:spPr>
            <a:xfrm>
              <a:off x="1243026" y="830665"/>
              <a:ext cx="647746"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SVM</a:t>
              </a:r>
              <a:endParaRPr lang="en-US" altLang="ko-KR" sz="2000" dirty="0">
                <a:latin typeface="Times New Roman" panose="02020603050405020304" pitchFamily="18" charset="0"/>
                <a:cs typeface="Times New Roman" panose="02020603050405020304" pitchFamily="18" charset="0"/>
              </a:endParaRPr>
            </a:p>
          </p:txBody>
        </p:sp>
      </p:grpSp>
      <p:graphicFrame>
        <p:nvGraphicFramePr>
          <p:cNvPr id="4" name="표 3">
            <a:extLst>
              <a:ext uri="{FF2B5EF4-FFF2-40B4-BE49-F238E27FC236}">
                <a16:creationId xmlns:a16="http://schemas.microsoft.com/office/drawing/2014/main" id="{222B699B-9E41-9FE3-E001-0FB34D0EFC56}"/>
              </a:ext>
            </a:extLst>
          </p:cNvPr>
          <p:cNvGraphicFramePr>
            <a:graphicFrameLocks noGrp="1"/>
          </p:cNvGraphicFramePr>
          <p:nvPr>
            <p:extLst>
              <p:ext uri="{D42A27DB-BD31-4B8C-83A1-F6EECF244321}">
                <p14:modId xmlns:p14="http://schemas.microsoft.com/office/powerpoint/2010/main" val="4269238485"/>
              </p:ext>
            </p:extLst>
          </p:nvPr>
        </p:nvGraphicFramePr>
        <p:xfrm>
          <a:off x="7253889" y="2930301"/>
          <a:ext cx="4780359" cy="3452918"/>
        </p:xfrm>
        <a:graphic>
          <a:graphicData uri="http://schemas.openxmlformats.org/drawingml/2006/table">
            <a:tbl>
              <a:tblPr firstRow="1" bandRow="1">
                <a:tableStyleId>{5940675A-B579-460E-94D1-54222C63F5DA}</a:tableStyleId>
              </a:tblPr>
              <a:tblGrid>
                <a:gridCol w="1156665">
                  <a:extLst>
                    <a:ext uri="{9D8B030D-6E8A-4147-A177-3AD203B41FA5}">
                      <a16:colId xmlns:a16="http://schemas.microsoft.com/office/drawing/2014/main" val="3749381901"/>
                    </a:ext>
                  </a:extLst>
                </a:gridCol>
                <a:gridCol w="867736">
                  <a:extLst>
                    <a:ext uri="{9D8B030D-6E8A-4147-A177-3AD203B41FA5}">
                      <a16:colId xmlns:a16="http://schemas.microsoft.com/office/drawing/2014/main" val="1278059433"/>
                    </a:ext>
                  </a:extLst>
                </a:gridCol>
                <a:gridCol w="914400">
                  <a:extLst>
                    <a:ext uri="{9D8B030D-6E8A-4147-A177-3AD203B41FA5}">
                      <a16:colId xmlns:a16="http://schemas.microsoft.com/office/drawing/2014/main" val="2169387659"/>
                    </a:ext>
                  </a:extLst>
                </a:gridCol>
                <a:gridCol w="943897">
                  <a:extLst>
                    <a:ext uri="{9D8B030D-6E8A-4147-A177-3AD203B41FA5}">
                      <a16:colId xmlns:a16="http://schemas.microsoft.com/office/drawing/2014/main" val="783708825"/>
                    </a:ext>
                  </a:extLst>
                </a:gridCol>
                <a:gridCol w="897661">
                  <a:extLst>
                    <a:ext uri="{9D8B030D-6E8A-4147-A177-3AD203B41FA5}">
                      <a16:colId xmlns:a16="http://schemas.microsoft.com/office/drawing/2014/main" val="1065082233"/>
                    </a:ext>
                  </a:extLst>
                </a:gridCol>
              </a:tblGrid>
              <a:tr h="404042">
                <a:tc>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SVM</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TREE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KNN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LR</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811187848"/>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Accuracy</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0.74</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2593400"/>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Precision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0.58</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0.76</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0540443"/>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Recall</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0.76</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0.50</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8001947"/>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F1 Score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0.57</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solidFill>
                            <a:srgbClr val="FF0000"/>
                          </a:solidFill>
                          <a:latin typeface="Times New Roman" panose="02020603050405020304" pitchFamily="18" charset="0"/>
                          <a:cs typeface="Times New Roman" panose="02020603050405020304" pitchFamily="18" charset="0"/>
                        </a:rPr>
                        <a:t>0.76</a:t>
                      </a:r>
                      <a:endParaRPr lang="ko-KR" altLang="en-US"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28112624"/>
                  </a:ext>
                </a:extLst>
              </a:tr>
            </a:tbl>
          </a:graphicData>
        </a:graphic>
      </p:graphicFrame>
      <p:pic>
        <p:nvPicPr>
          <p:cNvPr id="16" name="그림 15">
            <a:extLst>
              <a:ext uri="{FF2B5EF4-FFF2-40B4-BE49-F238E27FC236}">
                <a16:creationId xmlns:a16="http://schemas.microsoft.com/office/drawing/2014/main" id="{566D0FED-F8BF-FC79-5CF0-2066B0226F41}"/>
              </a:ext>
            </a:extLst>
          </p:cNvPr>
          <p:cNvPicPr>
            <a:picLocks noChangeAspect="1"/>
          </p:cNvPicPr>
          <p:nvPr/>
        </p:nvPicPr>
        <p:blipFill>
          <a:blip r:embed="rId8"/>
          <a:stretch>
            <a:fillRect/>
          </a:stretch>
        </p:blipFill>
        <p:spPr>
          <a:xfrm>
            <a:off x="7405476" y="438753"/>
            <a:ext cx="4612881" cy="1651628"/>
          </a:xfrm>
          <a:prstGeom prst="rect">
            <a:avLst/>
          </a:prstGeom>
        </p:spPr>
      </p:pic>
      <p:sp>
        <p:nvSpPr>
          <p:cNvPr id="23" name="TextBox 22">
            <a:extLst>
              <a:ext uri="{FF2B5EF4-FFF2-40B4-BE49-F238E27FC236}">
                <a16:creationId xmlns:a16="http://schemas.microsoft.com/office/drawing/2014/main" id="{42BCD919-7E86-CA2D-8D7F-3AA46CFFD2DA}"/>
              </a:ext>
            </a:extLst>
          </p:cNvPr>
          <p:cNvSpPr txBox="1"/>
          <p:nvPr/>
        </p:nvSpPr>
        <p:spPr>
          <a:xfrm>
            <a:off x="6530605" y="2530560"/>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Following Journal Performance </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9980493-799F-28A5-D9D4-C9D9E725D2B6}"/>
              </a:ext>
            </a:extLst>
          </p:cNvPr>
          <p:cNvSpPr txBox="1"/>
          <p:nvPr/>
        </p:nvSpPr>
        <p:spPr>
          <a:xfrm>
            <a:off x="281664" y="327897"/>
            <a:ext cx="6384607"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2. Baseline Journal Implementation</a:t>
            </a:r>
          </a:p>
        </p:txBody>
      </p:sp>
      <p:sp>
        <p:nvSpPr>
          <p:cNvPr id="2" name="같음 기호 1">
            <a:extLst>
              <a:ext uri="{FF2B5EF4-FFF2-40B4-BE49-F238E27FC236}">
                <a16:creationId xmlns:a16="http://schemas.microsoft.com/office/drawing/2014/main" id="{E93E1336-5F4F-390C-9727-D6D7DCCD0018}"/>
              </a:ext>
            </a:extLst>
          </p:cNvPr>
          <p:cNvSpPr/>
          <p:nvPr/>
        </p:nvSpPr>
        <p:spPr>
          <a:xfrm rot="5400000">
            <a:off x="9485644" y="2200589"/>
            <a:ext cx="472272" cy="299562"/>
          </a:xfrm>
          <a:prstGeom prst="mathEqua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TextBox 5">
            <a:extLst>
              <a:ext uri="{FF2B5EF4-FFF2-40B4-BE49-F238E27FC236}">
                <a16:creationId xmlns:a16="http://schemas.microsoft.com/office/drawing/2014/main" id="{8EEB3AC6-5F91-973C-9A37-7462EC7A8019}"/>
              </a:ext>
            </a:extLst>
          </p:cNvPr>
          <p:cNvSpPr txBox="1"/>
          <p:nvPr/>
        </p:nvSpPr>
        <p:spPr>
          <a:xfrm>
            <a:off x="6596068" y="195226"/>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Journal Performance </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34F4724-5191-6385-6E2E-0C5DE0E7B8A2}"/>
              </a:ext>
            </a:extLst>
          </p:cNvPr>
          <p:cNvSpPr txBox="1"/>
          <p:nvPr/>
        </p:nvSpPr>
        <p:spPr>
          <a:xfrm>
            <a:off x="9406931" y="2178971"/>
            <a:ext cx="2520462" cy="369332"/>
          </a:xfrm>
          <a:prstGeom prst="rect">
            <a:avLst/>
          </a:prstGeom>
          <a:noFill/>
        </p:spPr>
        <p:txBody>
          <a:bodyPr wrap="square">
            <a:spAutoFit/>
          </a:bodyPr>
          <a:lstStyle/>
          <a:p>
            <a:pPr algn="ctr"/>
            <a:r>
              <a:rPr lang="en-US" altLang="ko-KR" sz="1800" b="1" dirty="0">
                <a:solidFill>
                  <a:srgbClr val="FF0000"/>
                </a:solidFill>
                <a:latin typeface="Times New Roman" panose="02020603050405020304" pitchFamily="18" charset="0"/>
                <a:ea typeface="맑은 고딕"/>
                <a:cs typeface="Times New Roman" panose="02020603050405020304" pitchFamily="18" charset="0"/>
              </a:rPr>
              <a:t>Almost Same!!</a:t>
            </a:r>
            <a:endParaRPr lang="ko-KR" altLang="en-US" sz="3200" b="1" dirty="0">
              <a:solidFill>
                <a:srgbClr val="FF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3DB8241-BEC5-9348-967F-CD09DE2191A0}"/>
              </a:ext>
            </a:extLst>
          </p:cNvPr>
          <p:cNvSpPr txBox="1"/>
          <p:nvPr/>
        </p:nvSpPr>
        <p:spPr>
          <a:xfrm>
            <a:off x="729916" y="6352143"/>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Follow Journal Performance </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264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65E2A58-DFC9-5927-B9DE-0B92E6035CA6}"/>
              </a:ext>
            </a:extLst>
          </p:cNvPr>
          <p:cNvSpPr>
            <a:spLocks noGrp="1"/>
          </p:cNvSpPr>
          <p:nvPr>
            <p:ph type="sldNum" sz="quarter" idx="12"/>
          </p:nvPr>
        </p:nvSpPr>
        <p:spPr/>
        <p:txBody>
          <a:bodyPr/>
          <a:lstStyle/>
          <a:p>
            <a:fld id="{83D37A20-76DD-4CD0-B0FA-805EEE79EC14}" type="slidenum">
              <a:rPr lang="ko-KR" altLang="en-US" smtClean="0"/>
              <a:t>11</a:t>
            </a:fld>
            <a:endParaRPr lang="ko-KR" altLang="en-US"/>
          </a:p>
        </p:txBody>
      </p:sp>
      <p:pic>
        <p:nvPicPr>
          <p:cNvPr id="5" name="Picture 2">
            <a:extLst>
              <a:ext uri="{FF2B5EF4-FFF2-40B4-BE49-F238E27FC236}">
                <a16:creationId xmlns:a16="http://schemas.microsoft.com/office/drawing/2014/main" id="{32EB71CF-69B2-C3A1-45F9-D2A92C87B1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E3B5443F-D225-083D-BE6D-44B957862B02}"/>
              </a:ext>
            </a:extLst>
          </p:cNvPr>
          <p:cNvGrpSpPr/>
          <p:nvPr/>
        </p:nvGrpSpPr>
        <p:grpSpPr>
          <a:xfrm>
            <a:off x="508432" y="3637874"/>
            <a:ext cx="3073477" cy="2745345"/>
            <a:chOff x="1088530" y="3637874"/>
            <a:chExt cx="3073477" cy="2745345"/>
          </a:xfrm>
        </p:grpSpPr>
        <p:pic>
          <p:nvPicPr>
            <p:cNvPr id="11" name="그림 10">
              <a:extLst>
                <a:ext uri="{FF2B5EF4-FFF2-40B4-BE49-F238E27FC236}">
                  <a16:creationId xmlns:a16="http://schemas.microsoft.com/office/drawing/2014/main" id="{CE2BF603-29FA-D898-319F-93EF90931DF8}"/>
                </a:ext>
              </a:extLst>
            </p:cNvPr>
            <p:cNvPicPr>
              <a:picLocks noChangeAspect="1"/>
            </p:cNvPicPr>
            <p:nvPr/>
          </p:nvPicPr>
          <p:blipFill>
            <a:blip r:embed="rId3"/>
            <a:stretch>
              <a:fillRect/>
            </a:stretch>
          </p:blipFill>
          <p:spPr>
            <a:xfrm>
              <a:off x="1088530" y="3863219"/>
              <a:ext cx="3073477" cy="2520000"/>
            </a:xfrm>
            <a:prstGeom prst="rect">
              <a:avLst/>
            </a:prstGeom>
          </p:spPr>
        </p:pic>
        <p:sp>
          <p:nvSpPr>
            <p:cNvPr id="17" name="TextBox 16">
              <a:extLst>
                <a:ext uri="{FF2B5EF4-FFF2-40B4-BE49-F238E27FC236}">
                  <a16:creationId xmlns:a16="http://schemas.microsoft.com/office/drawing/2014/main" id="{DB1A7A4E-AA3A-5768-DD01-F0F1471C31F1}"/>
                </a:ext>
              </a:extLst>
            </p:cNvPr>
            <p:cNvSpPr txBox="1"/>
            <p:nvPr/>
          </p:nvSpPr>
          <p:spPr>
            <a:xfrm>
              <a:off x="1243026" y="3637874"/>
              <a:ext cx="916339"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KNN</a:t>
              </a:r>
              <a:endParaRPr lang="en-US" altLang="ko-KR" sz="2000" dirty="0">
                <a:latin typeface="Times New Roman" panose="02020603050405020304" pitchFamily="18" charset="0"/>
                <a:cs typeface="Times New Roman" panose="02020603050405020304" pitchFamily="18" charset="0"/>
              </a:endParaRPr>
            </a:p>
          </p:txBody>
        </p:sp>
      </p:grpSp>
      <p:grpSp>
        <p:nvGrpSpPr>
          <p:cNvPr id="9" name="그룹 8">
            <a:extLst>
              <a:ext uri="{FF2B5EF4-FFF2-40B4-BE49-F238E27FC236}">
                <a16:creationId xmlns:a16="http://schemas.microsoft.com/office/drawing/2014/main" id="{D687B688-70C5-625D-3B74-85EA73D0E829}"/>
              </a:ext>
            </a:extLst>
          </p:cNvPr>
          <p:cNvGrpSpPr/>
          <p:nvPr/>
        </p:nvGrpSpPr>
        <p:grpSpPr>
          <a:xfrm>
            <a:off x="3979163" y="828729"/>
            <a:ext cx="3073478" cy="2756837"/>
            <a:chOff x="4559261" y="828729"/>
            <a:chExt cx="3073478" cy="2756837"/>
          </a:xfrm>
        </p:grpSpPr>
        <p:pic>
          <p:nvPicPr>
            <p:cNvPr id="21" name="그림 20">
              <a:extLst>
                <a:ext uri="{FF2B5EF4-FFF2-40B4-BE49-F238E27FC236}">
                  <a16:creationId xmlns:a16="http://schemas.microsoft.com/office/drawing/2014/main" id="{37BFBA13-A4D6-0F05-4774-C6F38BE8E62B}"/>
                </a:ext>
              </a:extLst>
            </p:cNvPr>
            <p:cNvPicPr>
              <a:picLocks noChangeAspect="1"/>
            </p:cNvPicPr>
            <p:nvPr/>
          </p:nvPicPr>
          <p:blipFill>
            <a:blip r:embed="rId4"/>
            <a:stretch>
              <a:fillRect/>
            </a:stretch>
          </p:blipFill>
          <p:spPr>
            <a:xfrm>
              <a:off x="4559261" y="1065566"/>
              <a:ext cx="3073478" cy="2520000"/>
            </a:xfrm>
            <a:prstGeom prst="rect">
              <a:avLst/>
            </a:prstGeom>
          </p:spPr>
        </p:pic>
        <p:sp>
          <p:nvSpPr>
            <p:cNvPr id="22" name="TextBox 21">
              <a:extLst>
                <a:ext uri="{FF2B5EF4-FFF2-40B4-BE49-F238E27FC236}">
                  <a16:creationId xmlns:a16="http://schemas.microsoft.com/office/drawing/2014/main" id="{CC498C5F-AEF2-91D8-7BB7-EEE1D48C8121}"/>
                </a:ext>
              </a:extLst>
            </p:cNvPr>
            <p:cNvSpPr txBox="1"/>
            <p:nvPr/>
          </p:nvSpPr>
          <p:spPr>
            <a:xfrm>
              <a:off x="4685329" y="828729"/>
              <a:ext cx="916339"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TREE</a:t>
              </a:r>
              <a:endParaRPr lang="en-US" altLang="ko-KR" sz="2000" dirty="0">
                <a:latin typeface="Times New Roman" panose="02020603050405020304" pitchFamily="18" charset="0"/>
                <a:cs typeface="Times New Roman" panose="02020603050405020304" pitchFamily="18" charset="0"/>
              </a:endParaRPr>
            </a:p>
          </p:txBody>
        </p:sp>
      </p:grpSp>
      <p:grpSp>
        <p:nvGrpSpPr>
          <p:cNvPr id="10" name="그룹 9">
            <a:extLst>
              <a:ext uri="{FF2B5EF4-FFF2-40B4-BE49-F238E27FC236}">
                <a16:creationId xmlns:a16="http://schemas.microsoft.com/office/drawing/2014/main" id="{DF697682-70C7-E605-69A4-74C41F0D938B}"/>
              </a:ext>
            </a:extLst>
          </p:cNvPr>
          <p:cNvGrpSpPr/>
          <p:nvPr/>
        </p:nvGrpSpPr>
        <p:grpSpPr>
          <a:xfrm>
            <a:off x="3979164" y="3614748"/>
            <a:ext cx="3073477" cy="2768471"/>
            <a:chOff x="4559262" y="3614748"/>
            <a:chExt cx="3073477" cy="2768471"/>
          </a:xfrm>
        </p:grpSpPr>
        <p:pic>
          <p:nvPicPr>
            <p:cNvPr id="26" name="그림 25">
              <a:extLst>
                <a:ext uri="{FF2B5EF4-FFF2-40B4-BE49-F238E27FC236}">
                  <a16:creationId xmlns:a16="http://schemas.microsoft.com/office/drawing/2014/main" id="{6A3EDB23-891A-82E0-A1A1-E02F9835BC8B}"/>
                </a:ext>
              </a:extLst>
            </p:cNvPr>
            <p:cNvPicPr>
              <a:picLocks noChangeAspect="1"/>
            </p:cNvPicPr>
            <p:nvPr/>
          </p:nvPicPr>
          <p:blipFill>
            <a:blip r:embed="rId5"/>
            <a:stretch>
              <a:fillRect/>
            </a:stretch>
          </p:blipFill>
          <p:spPr>
            <a:xfrm>
              <a:off x="4559262" y="3863219"/>
              <a:ext cx="3073477" cy="2520000"/>
            </a:xfrm>
            <a:prstGeom prst="rect">
              <a:avLst/>
            </a:prstGeom>
          </p:spPr>
        </p:pic>
        <p:sp>
          <p:nvSpPr>
            <p:cNvPr id="27" name="TextBox 26">
              <a:extLst>
                <a:ext uri="{FF2B5EF4-FFF2-40B4-BE49-F238E27FC236}">
                  <a16:creationId xmlns:a16="http://schemas.microsoft.com/office/drawing/2014/main" id="{5F1F44ED-5F5D-C51E-9283-DB691FC96B85}"/>
                </a:ext>
              </a:extLst>
            </p:cNvPr>
            <p:cNvSpPr txBox="1"/>
            <p:nvPr/>
          </p:nvSpPr>
          <p:spPr>
            <a:xfrm>
              <a:off x="4685329" y="3614748"/>
              <a:ext cx="2947410"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Logistic Regression</a:t>
              </a:r>
              <a:endParaRPr lang="en-US" altLang="ko-KR" sz="2000" dirty="0">
                <a:latin typeface="Times New Roman" panose="02020603050405020304" pitchFamily="18" charset="0"/>
                <a:cs typeface="Times New Roman" panose="02020603050405020304" pitchFamily="18" charset="0"/>
              </a:endParaRPr>
            </a:p>
          </p:txBody>
        </p:sp>
      </p:grpSp>
      <p:grpSp>
        <p:nvGrpSpPr>
          <p:cNvPr id="8" name="그룹 7">
            <a:extLst>
              <a:ext uri="{FF2B5EF4-FFF2-40B4-BE49-F238E27FC236}">
                <a16:creationId xmlns:a16="http://schemas.microsoft.com/office/drawing/2014/main" id="{A67361CD-F9F9-B801-6EAE-86C614F74D1E}"/>
              </a:ext>
            </a:extLst>
          </p:cNvPr>
          <p:cNvGrpSpPr/>
          <p:nvPr/>
        </p:nvGrpSpPr>
        <p:grpSpPr>
          <a:xfrm>
            <a:off x="508431" y="830665"/>
            <a:ext cx="3073478" cy="2754901"/>
            <a:chOff x="1088529" y="830665"/>
            <a:chExt cx="3073478" cy="2754901"/>
          </a:xfrm>
        </p:grpSpPr>
        <p:pic>
          <p:nvPicPr>
            <p:cNvPr id="31" name="그림 30">
              <a:extLst>
                <a:ext uri="{FF2B5EF4-FFF2-40B4-BE49-F238E27FC236}">
                  <a16:creationId xmlns:a16="http://schemas.microsoft.com/office/drawing/2014/main" id="{537F41FA-8DC1-7F77-4BF7-4819EFA0EF18}"/>
                </a:ext>
              </a:extLst>
            </p:cNvPr>
            <p:cNvPicPr>
              <a:picLocks noChangeAspect="1"/>
            </p:cNvPicPr>
            <p:nvPr/>
          </p:nvPicPr>
          <p:blipFill>
            <a:blip r:embed="rId6"/>
            <a:stretch>
              <a:fillRect/>
            </a:stretch>
          </p:blipFill>
          <p:spPr>
            <a:xfrm>
              <a:off x="1088529" y="1065566"/>
              <a:ext cx="3073478" cy="2520000"/>
            </a:xfrm>
            <a:prstGeom prst="rect">
              <a:avLst/>
            </a:prstGeom>
          </p:spPr>
        </p:pic>
        <p:sp>
          <p:nvSpPr>
            <p:cNvPr id="34" name="TextBox 33">
              <a:extLst>
                <a:ext uri="{FF2B5EF4-FFF2-40B4-BE49-F238E27FC236}">
                  <a16:creationId xmlns:a16="http://schemas.microsoft.com/office/drawing/2014/main" id="{D3A92383-D4B2-857C-852C-41F91597EF06}"/>
                </a:ext>
              </a:extLst>
            </p:cNvPr>
            <p:cNvSpPr txBox="1"/>
            <p:nvPr/>
          </p:nvSpPr>
          <p:spPr>
            <a:xfrm>
              <a:off x="1243026" y="830665"/>
              <a:ext cx="647746"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SVM</a:t>
              </a:r>
              <a:endParaRPr lang="en-US" altLang="ko-KR" sz="2000" dirty="0">
                <a:latin typeface="Times New Roman" panose="02020603050405020304" pitchFamily="18" charset="0"/>
                <a:cs typeface="Times New Roman" panose="02020603050405020304" pitchFamily="18" charset="0"/>
              </a:endParaRPr>
            </a:p>
          </p:txBody>
        </p:sp>
      </p:grpSp>
      <p:graphicFrame>
        <p:nvGraphicFramePr>
          <p:cNvPr id="4" name="표 3">
            <a:extLst>
              <a:ext uri="{FF2B5EF4-FFF2-40B4-BE49-F238E27FC236}">
                <a16:creationId xmlns:a16="http://schemas.microsoft.com/office/drawing/2014/main" id="{222B699B-9E41-9FE3-E001-0FB34D0EFC56}"/>
              </a:ext>
            </a:extLst>
          </p:cNvPr>
          <p:cNvGraphicFramePr>
            <a:graphicFrameLocks noGrp="1"/>
          </p:cNvGraphicFramePr>
          <p:nvPr/>
        </p:nvGraphicFramePr>
        <p:xfrm>
          <a:off x="7326077" y="2577099"/>
          <a:ext cx="4780359" cy="3452918"/>
        </p:xfrm>
        <a:graphic>
          <a:graphicData uri="http://schemas.openxmlformats.org/drawingml/2006/table">
            <a:tbl>
              <a:tblPr firstRow="1" bandRow="1">
                <a:tableStyleId>{5940675A-B579-460E-94D1-54222C63F5DA}</a:tableStyleId>
              </a:tblPr>
              <a:tblGrid>
                <a:gridCol w="1156665">
                  <a:extLst>
                    <a:ext uri="{9D8B030D-6E8A-4147-A177-3AD203B41FA5}">
                      <a16:colId xmlns:a16="http://schemas.microsoft.com/office/drawing/2014/main" val="3749381901"/>
                    </a:ext>
                  </a:extLst>
                </a:gridCol>
                <a:gridCol w="867736">
                  <a:extLst>
                    <a:ext uri="{9D8B030D-6E8A-4147-A177-3AD203B41FA5}">
                      <a16:colId xmlns:a16="http://schemas.microsoft.com/office/drawing/2014/main" val="1278059433"/>
                    </a:ext>
                  </a:extLst>
                </a:gridCol>
                <a:gridCol w="914400">
                  <a:extLst>
                    <a:ext uri="{9D8B030D-6E8A-4147-A177-3AD203B41FA5}">
                      <a16:colId xmlns:a16="http://schemas.microsoft.com/office/drawing/2014/main" val="2169387659"/>
                    </a:ext>
                  </a:extLst>
                </a:gridCol>
                <a:gridCol w="943897">
                  <a:extLst>
                    <a:ext uri="{9D8B030D-6E8A-4147-A177-3AD203B41FA5}">
                      <a16:colId xmlns:a16="http://schemas.microsoft.com/office/drawing/2014/main" val="783708825"/>
                    </a:ext>
                  </a:extLst>
                </a:gridCol>
                <a:gridCol w="897661">
                  <a:extLst>
                    <a:ext uri="{9D8B030D-6E8A-4147-A177-3AD203B41FA5}">
                      <a16:colId xmlns:a16="http://schemas.microsoft.com/office/drawing/2014/main" val="1065082233"/>
                    </a:ext>
                  </a:extLst>
                </a:gridCol>
              </a:tblGrid>
              <a:tr h="404042">
                <a:tc>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SVM</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TREE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KNN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LR</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811187848"/>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Accuracy</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0.74</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2593400"/>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Precision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0.58</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0.76</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0540443"/>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Recall</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0.76</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0.50</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8001947"/>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F1 Score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0.57</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solidFill>
                            <a:srgbClr val="FF0000"/>
                          </a:solidFill>
                          <a:latin typeface="Times New Roman" panose="02020603050405020304" pitchFamily="18" charset="0"/>
                          <a:cs typeface="Times New Roman" panose="02020603050405020304" pitchFamily="18" charset="0"/>
                        </a:rPr>
                        <a:t>0.76</a:t>
                      </a:r>
                      <a:endParaRPr lang="ko-KR" altLang="en-US"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28112624"/>
                  </a:ext>
                </a:extLst>
              </a:tr>
            </a:tbl>
          </a:graphicData>
        </a:graphic>
      </p:graphicFrame>
      <p:pic>
        <p:nvPicPr>
          <p:cNvPr id="16" name="그림 15">
            <a:extLst>
              <a:ext uri="{FF2B5EF4-FFF2-40B4-BE49-F238E27FC236}">
                <a16:creationId xmlns:a16="http://schemas.microsoft.com/office/drawing/2014/main" id="{566D0FED-F8BF-FC79-5CF0-2066B0226F41}"/>
              </a:ext>
            </a:extLst>
          </p:cNvPr>
          <p:cNvPicPr>
            <a:picLocks noChangeAspect="1"/>
          </p:cNvPicPr>
          <p:nvPr/>
        </p:nvPicPr>
        <p:blipFill>
          <a:blip r:embed="rId7"/>
          <a:stretch>
            <a:fillRect/>
          </a:stretch>
        </p:blipFill>
        <p:spPr>
          <a:xfrm>
            <a:off x="7947786" y="1031253"/>
            <a:ext cx="3406014" cy="1219513"/>
          </a:xfrm>
          <a:prstGeom prst="rect">
            <a:avLst/>
          </a:prstGeom>
        </p:spPr>
      </p:pic>
      <p:sp>
        <p:nvSpPr>
          <p:cNvPr id="23" name="TextBox 22">
            <a:extLst>
              <a:ext uri="{FF2B5EF4-FFF2-40B4-BE49-F238E27FC236}">
                <a16:creationId xmlns:a16="http://schemas.microsoft.com/office/drawing/2014/main" id="{42BCD919-7E86-CA2D-8D7F-3AA46CFFD2DA}"/>
              </a:ext>
            </a:extLst>
          </p:cNvPr>
          <p:cNvSpPr txBox="1"/>
          <p:nvPr/>
        </p:nvSpPr>
        <p:spPr>
          <a:xfrm>
            <a:off x="6602793" y="2177358"/>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Performance </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9980493-799F-28A5-D9D4-C9D9E725D2B6}"/>
              </a:ext>
            </a:extLst>
          </p:cNvPr>
          <p:cNvSpPr txBox="1"/>
          <p:nvPr/>
        </p:nvSpPr>
        <p:spPr>
          <a:xfrm>
            <a:off x="281664" y="327897"/>
            <a:ext cx="6384607" cy="523220"/>
          </a:xfrm>
          <a:prstGeom prst="rect">
            <a:avLst/>
          </a:prstGeom>
          <a:noFill/>
        </p:spPr>
        <p:txBody>
          <a:bodyPr wrap="square">
            <a:spAutoFit/>
          </a:bodyPr>
          <a:lstStyle/>
          <a:p>
            <a:r>
              <a:rPr lang="en-US" altLang="ko-KR" sz="2800" dirty="0">
                <a:latin typeface="Times New Roman" panose="02020603050405020304" pitchFamily="18" charset="0"/>
                <a:cs typeface="Times New Roman" panose="02020603050405020304" pitchFamily="18" charset="0"/>
              </a:rPr>
              <a:t>2. Baseline Journal Implementation</a:t>
            </a:r>
          </a:p>
        </p:txBody>
      </p:sp>
      <p:sp>
        <p:nvSpPr>
          <p:cNvPr id="2" name="직사각형 1">
            <a:extLst>
              <a:ext uri="{FF2B5EF4-FFF2-40B4-BE49-F238E27FC236}">
                <a16:creationId xmlns:a16="http://schemas.microsoft.com/office/drawing/2014/main" id="{A4D45EE7-5368-F6EB-E614-AF14DF3F546E}"/>
              </a:ext>
            </a:extLst>
          </p:cNvPr>
          <p:cNvSpPr/>
          <p:nvPr/>
        </p:nvSpPr>
        <p:spPr>
          <a:xfrm>
            <a:off x="0" y="0"/>
            <a:ext cx="12192000" cy="6858000"/>
          </a:xfrm>
          <a:prstGeom prst="rect">
            <a:avLst/>
          </a:prstGeom>
          <a:solidFill>
            <a:schemeClr val="tx1">
              <a:lumMod val="85000"/>
              <a:lumOff val="1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 name="TextBox 5">
            <a:extLst>
              <a:ext uri="{FF2B5EF4-FFF2-40B4-BE49-F238E27FC236}">
                <a16:creationId xmlns:a16="http://schemas.microsoft.com/office/drawing/2014/main" id="{AADDA368-F377-D684-E246-4398D0F2A52B}"/>
              </a:ext>
            </a:extLst>
          </p:cNvPr>
          <p:cNvSpPr txBox="1"/>
          <p:nvPr/>
        </p:nvSpPr>
        <p:spPr>
          <a:xfrm>
            <a:off x="374295" y="829569"/>
            <a:ext cx="11602408" cy="923330"/>
          </a:xfrm>
          <a:prstGeom prst="rect">
            <a:avLst/>
          </a:prstGeom>
          <a:noFill/>
        </p:spPr>
        <p:txBody>
          <a:bodyPr wrap="square">
            <a:spAutoFit/>
          </a:bodyPr>
          <a:lstStyle/>
          <a:p>
            <a:r>
              <a:rPr lang="en-US" altLang="ko-KR" sz="5400" b="1" dirty="0">
                <a:solidFill>
                  <a:srgbClr val="FF0000"/>
                </a:solidFill>
                <a:latin typeface="Times New Roman" panose="02020603050405020304" pitchFamily="18" charset="0"/>
                <a:cs typeface="Times New Roman" panose="02020603050405020304" pitchFamily="18" charset="0"/>
              </a:rPr>
              <a:t>How can we develop the performance? </a:t>
            </a:r>
          </a:p>
        </p:txBody>
      </p:sp>
      <p:sp>
        <p:nvSpPr>
          <p:cNvPr id="12" name="TextBox 11">
            <a:extLst>
              <a:ext uri="{FF2B5EF4-FFF2-40B4-BE49-F238E27FC236}">
                <a16:creationId xmlns:a16="http://schemas.microsoft.com/office/drawing/2014/main" id="{1AA74841-6661-C404-BCBB-4E6C7239890D}"/>
              </a:ext>
            </a:extLst>
          </p:cNvPr>
          <p:cNvSpPr txBox="1"/>
          <p:nvPr/>
        </p:nvSpPr>
        <p:spPr>
          <a:xfrm>
            <a:off x="30853" y="2735545"/>
            <a:ext cx="11935521" cy="646331"/>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3600" dirty="0">
                <a:solidFill>
                  <a:schemeClr val="bg1"/>
                </a:solidFill>
                <a:latin typeface="Times New Roman" panose="02020603050405020304" pitchFamily="18" charset="0"/>
                <a:cs typeface="Times New Roman" panose="02020603050405020304" pitchFamily="18" charset="0"/>
              </a:rPr>
              <a:t>Feature Extraction / Feature Reduction / Selecting Features</a:t>
            </a:r>
            <a:endParaRPr lang="ko-KR" altLang="en-US" sz="3600" dirty="0">
              <a:solidFill>
                <a:schemeClr val="bg1"/>
              </a:solidFill>
            </a:endParaRPr>
          </a:p>
        </p:txBody>
      </p:sp>
      <p:sp>
        <p:nvSpPr>
          <p:cNvPr id="13" name="TextBox 12">
            <a:extLst>
              <a:ext uri="{FF2B5EF4-FFF2-40B4-BE49-F238E27FC236}">
                <a16:creationId xmlns:a16="http://schemas.microsoft.com/office/drawing/2014/main" id="{BCCB3B7D-BFED-0B2B-A1B0-2DC47D1ACD6B}"/>
              </a:ext>
            </a:extLst>
          </p:cNvPr>
          <p:cNvSpPr txBox="1"/>
          <p:nvPr/>
        </p:nvSpPr>
        <p:spPr>
          <a:xfrm>
            <a:off x="4983152" y="1558835"/>
            <a:ext cx="2030921" cy="3154710"/>
          </a:xfrm>
          <a:prstGeom prst="rect">
            <a:avLst/>
          </a:prstGeom>
          <a:noFill/>
        </p:spPr>
        <p:txBody>
          <a:bodyPr wrap="square">
            <a:spAutoFit/>
          </a:bodyPr>
          <a:lstStyle/>
          <a:p>
            <a:r>
              <a:rPr lang="en-US" altLang="ko-KR" sz="19900" b="1" dirty="0">
                <a:solidFill>
                  <a:srgbClr val="FF0000"/>
                </a:solidFill>
                <a:latin typeface="+mj-lt"/>
                <a:cs typeface="Times New Roman" panose="02020603050405020304" pitchFamily="18" charset="0"/>
              </a:rPr>
              <a:t>X</a:t>
            </a:r>
            <a:r>
              <a:rPr lang="en-US" altLang="ko-KR" sz="5400" b="1" dirty="0">
                <a:solidFill>
                  <a:srgbClr val="FF0000"/>
                </a:solidFill>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BF9CEE2F-288A-9DC4-0BBC-EB7BF8A2DBF1}"/>
              </a:ext>
            </a:extLst>
          </p:cNvPr>
          <p:cNvSpPr txBox="1"/>
          <p:nvPr/>
        </p:nvSpPr>
        <p:spPr>
          <a:xfrm>
            <a:off x="3176582" y="4756081"/>
            <a:ext cx="5644060" cy="923330"/>
          </a:xfrm>
          <a:prstGeom prst="rect">
            <a:avLst/>
          </a:prstGeom>
          <a:noFill/>
        </p:spPr>
        <p:txBody>
          <a:bodyPr wrap="square">
            <a:spAutoFit/>
          </a:bodyPr>
          <a:lstStyle/>
          <a:p>
            <a:pPr algn="ctr"/>
            <a:r>
              <a:rPr lang="en-US" altLang="ko-KR" sz="5400" b="1" dirty="0">
                <a:solidFill>
                  <a:srgbClr val="FF0000"/>
                </a:solidFill>
                <a:latin typeface="Times New Roman" panose="02020603050405020304" pitchFamily="18" charset="0"/>
                <a:cs typeface="Times New Roman" panose="02020603050405020304" pitchFamily="18" charset="0"/>
              </a:rPr>
              <a:t>Why?</a:t>
            </a:r>
          </a:p>
        </p:txBody>
      </p:sp>
    </p:spTree>
    <p:extLst>
      <p:ext uri="{BB962C8B-B14F-4D97-AF65-F5344CB8AC3E}">
        <p14:creationId xmlns:p14="http://schemas.microsoft.com/office/powerpoint/2010/main" val="386428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65E2A58-DFC9-5927-B9DE-0B92E6035CA6}"/>
              </a:ext>
            </a:extLst>
          </p:cNvPr>
          <p:cNvSpPr>
            <a:spLocks noGrp="1"/>
          </p:cNvSpPr>
          <p:nvPr>
            <p:ph type="sldNum" sz="quarter" idx="12"/>
          </p:nvPr>
        </p:nvSpPr>
        <p:spPr/>
        <p:txBody>
          <a:bodyPr/>
          <a:lstStyle/>
          <a:p>
            <a:fld id="{83D37A20-76DD-4CD0-B0FA-805EEE79EC14}" type="slidenum">
              <a:rPr lang="ko-KR" altLang="en-US" smtClean="0"/>
              <a:t>12</a:t>
            </a:fld>
            <a:endParaRPr lang="ko-KR" altLang="en-US"/>
          </a:p>
        </p:txBody>
      </p:sp>
      <p:pic>
        <p:nvPicPr>
          <p:cNvPr id="5" name="Picture 2">
            <a:extLst>
              <a:ext uri="{FF2B5EF4-FFF2-40B4-BE49-F238E27FC236}">
                <a16:creationId xmlns:a16="http://schemas.microsoft.com/office/drawing/2014/main" id="{32EB71CF-69B2-C3A1-45F9-D2A92C87B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E3B5443F-D225-083D-BE6D-44B957862B02}"/>
              </a:ext>
            </a:extLst>
          </p:cNvPr>
          <p:cNvGrpSpPr/>
          <p:nvPr/>
        </p:nvGrpSpPr>
        <p:grpSpPr>
          <a:xfrm>
            <a:off x="508432" y="3637874"/>
            <a:ext cx="3073477" cy="2745345"/>
            <a:chOff x="1088530" y="3637874"/>
            <a:chExt cx="3073477" cy="2745345"/>
          </a:xfrm>
        </p:grpSpPr>
        <p:pic>
          <p:nvPicPr>
            <p:cNvPr id="11" name="그림 10">
              <a:extLst>
                <a:ext uri="{FF2B5EF4-FFF2-40B4-BE49-F238E27FC236}">
                  <a16:creationId xmlns:a16="http://schemas.microsoft.com/office/drawing/2014/main" id="{CE2BF603-29FA-D898-319F-93EF90931DF8}"/>
                </a:ext>
              </a:extLst>
            </p:cNvPr>
            <p:cNvPicPr>
              <a:picLocks noChangeAspect="1"/>
            </p:cNvPicPr>
            <p:nvPr/>
          </p:nvPicPr>
          <p:blipFill>
            <a:blip r:embed="rId4"/>
            <a:stretch>
              <a:fillRect/>
            </a:stretch>
          </p:blipFill>
          <p:spPr>
            <a:xfrm>
              <a:off x="1088530" y="3863219"/>
              <a:ext cx="3073477" cy="2520000"/>
            </a:xfrm>
            <a:prstGeom prst="rect">
              <a:avLst/>
            </a:prstGeom>
          </p:spPr>
        </p:pic>
        <p:sp>
          <p:nvSpPr>
            <p:cNvPr id="17" name="TextBox 16">
              <a:extLst>
                <a:ext uri="{FF2B5EF4-FFF2-40B4-BE49-F238E27FC236}">
                  <a16:creationId xmlns:a16="http://schemas.microsoft.com/office/drawing/2014/main" id="{DB1A7A4E-AA3A-5768-DD01-F0F1471C31F1}"/>
                </a:ext>
              </a:extLst>
            </p:cNvPr>
            <p:cNvSpPr txBox="1"/>
            <p:nvPr/>
          </p:nvSpPr>
          <p:spPr>
            <a:xfrm>
              <a:off x="1243026" y="3637874"/>
              <a:ext cx="916339"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KNN</a:t>
              </a:r>
              <a:endParaRPr lang="en-US" altLang="ko-KR" sz="2000" dirty="0">
                <a:latin typeface="Times New Roman" panose="02020603050405020304" pitchFamily="18" charset="0"/>
                <a:cs typeface="Times New Roman" panose="02020603050405020304" pitchFamily="18" charset="0"/>
              </a:endParaRPr>
            </a:p>
          </p:txBody>
        </p:sp>
      </p:grpSp>
      <p:grpSp>
        <p:nvGrpSpPr>
          <p:cNvPr id="9" name="그룹 8">
            <a:extLst>
              <a:ext uri="{FF2B5EF4-FFF2-40B4-BE49-F238E27FC236}">
                <a16:creationId xmlns:a16="http://schemas.microsoft.com/office/drawing/2014/main" id="{D687B688-70C5-625D-3B74-85EA73D0E829}"/>
              </a:ext>
            </a:extLst>
          </p:cNvPr>
          <p:cNvGrpSpPr/>
          <p:nvPr/>
        </p:nvGrpSpPr>
        <p:grpSpPr>
          <a:xfrm>
            <a:off x="3979163" y="828729"/>
            <a:ext cx="3073478" cy="2756837"/>
            <a:chOff x="4559261" y="828729"/>
            <a:chExt cx="3073478" cy="2756837"/>
          </a:xfrm>
        </p:grpSpPr>
        <p:pic>
          <p:nvPicPr>
            <p:cNvPr id="21" name="그림 20">
              <a:extLst>
                <a:ext uri="{FF2B5EF4-FFF2-40B4-BE49-F238E27FC236}">
                  <a16:creationId xmlns:a16="http://schemas.microsoft.com/office/drawing/2014/main" id="{37BFBA13-A4D6-0F05-4774-C6F38BE8E62B}"/>
                </a:ext>
              </a:extLst>
            </p:cNvPr>
            <p:cNvPicPr>
              <a:picLocks noChangeAspect="1"/>
            </p:cNvPicPr>
            <p:nvPr/>
          </p:nvPicPr>
          <p:blipFill>
            <a:blip r:embed="rId5"/>
            <a:stretch>
              <a:fillRect/>
            </a:stretch>
          </p:blipFill>
          <p:spPr>
            <a:xfrm>
              <a:off x="4559261" y="1065566"/>
              <a:ext cx="3073478" cy="2520000"/>
            </a:xfrm>
            <a:prstGeom prst="rect">
              <a:avLst/>
            </a:prstGeom>
          </p:spPr>
        </p:pic>
        <p:sp>
          <p:nvSpPr>
            <p:cNvPr id="22" name="TextBox 21">
              <a:extLst>
                <a:ext uri="{FF2B5EF4-FFF2-40B4-BE49-F238E27FC236}">
                  <a16:creationId xmlns:a16="http://schemas.microsoft.com/office/drawing/2014/main" id="{CC498C5F-AEF2-91D8-7BB7-EEE1D48C8121}"/>
                </a:ext>
              </a:extLst>
            </p:cNvPr>
            <p:cNvSpPr txBox="1"/>
            <p:nvPr/>
          </p:nvSpPr>
          <p:spPr>
            <a:xfrm>
              <a:off x="4685329" y="828729"/>
              <a:ext cx="916339"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TREE</a:t>
              </a:r>
              <a:endParaRPr lang="en-US" altLang="ko-KR" sz="2000" dirty="0">
                <a:latin typeface="Times New Roman" panose="02020603050405020304" pitchFamily="18" charset="0"/>
                <a:cs typeface="Times New Roman" panose="02020603050405020304" pitchFamily="18" charset="0"/>
              </a:endParaRPr>
            </a:p>
          </p:txBody>
        </p:sp>
      </p:grpSp>
      <p:grpSp>
        <p:nvGrpSpPr>
          <p:cNvPr id="10" name="그룹 9">
            <a:extLst>
              <a:ext uri="{FF2B5EF4-FFF2-40B4-BE49-F238E27FC236}">
                <a16:creationId xmlns:a16="http://schemas.microsoft.com/office/drawing/2014/main" id="{DF697682-70C7-E605-69A4-74C41F0D938B}"/>
              </a:ext>
            </a:extLst>
          </p:cNvPr>
          <p:cNvGrpSpPr/>
          <p:nvPr/>
        </p:nvGrpSpPr>
        <p:grpSpPr>
          <a:xfrm>
            <a:off x="3979164" y="3614748"/>
            <a:ext cx="3073477" cy="2768471"/>
            <a:chOff x="4559262" y="3614748"/>
            <a:chExt cx="3073477" cy="2768471"/>
          </a:xfrm>
        </p:grpSpPr>
        <p:pic>
          <p:nvPicPr>
            <p:cNvPr id="26" name="그림 25">
              <a:extLst>
                <a:ext uri="{FF2B5EF4-FFF2-40B4-BE49-F238E27FC236}">
                  <a16:creationId xmlns:a16="http://schemas.microsoft.com/office/drawing/2014/main" id="{6A3EDB23-891A-82E0-A1A1-E02F9835BC8B}"/>
                </a:ext>
              </a:extLst>
            </p:cNvPr>
            <p:cNvPicPr>
              <a:picLocks noChangeAspect="1"/>
            </p:cNvPicPr>
            <p:nvPr/>
          </p:nvPicPr>
          <p:blipFill>
            <a:blip r:embed="rId6"/>
            <a:stretch>
              <a:fillRect/>
            </a:stretch>
          </p:blipFill>
          <p:spPr>
            <a:xfrm>
              <a:off x="4559262" y="3863219"/>
              <a:ext cx="3073477" cy="2520000"/>
            </a:xfrm>
            <a:prstGeom prst="rect">
              <a:avLst/>
            </a:prstGeom>
          </p:spPr>
        </p:pic>
        <p:sp>
          <p:nvSpPr>
            <p:cNvPr id="27" name="TextBox 26">
              <a:extLst>
                <a:ext uri="{FF2B5EF4-FFF2-40B4-BE49-F238E27FC236}">
                  <a16:creationId xmlns:a16="http://schemas.microsoft.com/office/drawing/2014/main" id="{5F1F44ED-5F5D-C51E-9283-DB691FC96B85}"/>
                </a:ext>
              </a:extLst>
            </p:cNvPr>
            <p:cNvSpPr txBox="1"/>
            <p:nvPr/>
          </p:nvSpPr>
          <p:spPr>
            <a:xfrm>
              <a:off x="4685329" y="3614748"/>
              <a:ext cx="2947410"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Logistic Regression</a:t>
              </a:r>
              <a:endParaRPr lang="en-US" altLang="ko-KR" sz="2000" dirty="0">
                <a:latin typeface="Times New Roman" panose="02020603050405020304" pitchFamily="18" charset="0"/>
                <a:cs typeface="Times New Roman" panose="02020603050405020304" pitchFamily="18" charset="0"/>
              </a:endParaRPr>
            </a:p>
          </p:txBody>
        </p:sp>
      </p:grpSp>
      <p:grpSp>
        <p:nvGrpSpPr>
          <p:cNvPr id="8" name="그룹 7">
            <a:extLst>
              <a:ext uri="{FF2B5EF4-FFF2-40B4-BE49-F238E27FC236}">
                <a16:creationId xmlns:a16="http://schemas.microsoft.com/office/drawing/2014/main" id="{A67361CD-F9F9-B801-6EAE-86C614F74D1E}"/>
              </a:ext>
            </a:extLst>
          </p:cNvPr>
          <p:cNvGrpSpPr/>
          <p:nvPr/>
        </p:nvGrpSpPr>
        <p:grpSpPr>
          <a:xfrm>
            <a:off x="508431" y="830665"/>
            <a:ext cx="3073478" cy="2754901"/>
            <a:chOff x="1088529" y="830665"/>
            <a:chExt cx="3073478" cy="2754901"/>
          </a:xfrm>
        </p:grpSpPr>
        <p:pic>
          <p:nvPicPr>
            <p:cNvPr id="31" name="그림 30">
              <a:extLst>
                <a:ext uri="{FF2B5EF4-FFF2-40B4-BE49-F238E27FC236}">
                  <a16:creationId xmlns:a16="http://schemas.microsoft.com/office/drawing/2014/main" id="{537F41FA-8DC1-7F77-4BF7-4819EFA0EF18}"/>
                </a:ext>
              </a:extLst>
            </p:cNvPr>
            <p:cNvPicPr>
              <a:picLocks noChangeAspect="1"/>
            </p:cNvPicPr>
            <p:nvPr/>
          </p:nvPicPr>
          <p:blipFill>
            <a:blip r:embed="rId7"/>
            <a:stretch>
              <a:fillRect/>
            </a:stretch>
          </p:blipFill>
          <p:spPr>
            <a:xfrm>
              <a:off x="1088529" y="1065566"/>
              <a:ext cx="3073478" cy="2520000"/>
            </a:xfrm>
            <a:prstGeom prst="rect">
              <a:avLst/>
            </a:prstGeom>
          </p:spPr>
        </p:pic>
        <p:sp>
          <p:nvSpPr>
            <p:cNvPr id="34" name="TextBox 33">
              <a:extLst>
                <a:ext uri="{FF2B5EF4-FFF2-40B4-BE49-F238E27FC236}">
                  <a16:creationId xmlns:a16="http://schemas.microsoft.com/office/drawing/2014/main" id="{D3A92383-D4B2-857C-852C-41F91597EF06}"/>
                </a:ext>
              </a:extLst>
            </p:cNvPr>
            <p:cNvSpPr txBox="1"/>
            <p:nvPr/>
          </p:nvSpPr>
          <p:spPr>
            <a:xfrm>
              <a:off x="1243026" y="830665"/>
              <a:ext cx="647746" cy="307777"/>
            </a:xfrm>
            <a:prstGeom prst="rect">
              <a:avLst/>
            </a:prstGeom>
            <a:noFill/>
          </p:spPr>
          <p:txBody>
            <a:bodyPr wrap="square">
              <a:spAutoFit/>
            </a:bodyPr>
            <a:lstStyle/>
            <a:p>
              <a:r>
                <a:rPr lang="en-US" altLang="ko-KR" sz="1400" dirty="0">
                  <a:latin typeface="Times New Roman" panose="02020603050405020304" pitchFamily="18" charset="0"/>
                  <a:cs typeface="Times New Roman" panose="02020603050405020304" pitchFamily="18" charset="0"/>
                </a:rPr>
                <a:t>SVM</a:t>
              </a:r>
              <a:endParaRPr lang="en-US" altLang="ko-KR" sz="2000" dirty="0">
                <a:latin typeface="Times New Roman" panose="02020603050405020304" pitchFamily="18" charset="0"/>
                <a:cs typeface="Times New Roman" panose="02020603050405020304" pitchFamily="18" charset="0"/>
              </a:endParaRPr>
            </a:p>
          </p:txBody>
        </p:sp>
      </p:grpSp>
      <p:graphicFrame>
        <p:nvGraphicFramePr>
          <p:cNvPr id="4" name="표 3">
            <a:extLst>
              <a:ext uri="{FF2B5EF4-FFF2-40B4-BE49-F238E27FC236}">
                <a16:creationId xmlns:a16="http://schemas.microsoft.com/office/drawing/2014/main" id="{222B699B-9E41-9FE3-E001-0FB34D0EFC56}"/>
              </a:ext>
            </a:extLst>
          </p:cNvPr>
          <p:cNvGraphicFramePr>
            <a:graphicFrameLocks noGrp="1"/>
          </p:cNvGraphicFramePr>
          <p:nvPr/>
        </p:nvGraphicFramePr>
        <p:xfrm>
          <a:off x="7326077" y="2577099"/>
          <a:ext cx="4780359" cy="3452918"/>
        </p:xfrm>
        <a:graphic>
          <a:graphicData uri="http://schemas.openxmlformats.org/drawingml/2006/table">
            <a:tbl>
              <a:tblPr firstRow="1" bandRow="1">
                <a:tableStyleId>{5940675A-B579-460E-94D1-54222C63F5DA}</a:tableStyleId>
              </a:tblPr>
              <a:tblGrid>
                <a:gridCol w="1156665">
                  <a:extLst>
                    <a:ext uri="{9D8B030D-6E8A-4147-A177-3AD203B41FA5}">
                      <a16:colId xmlns:a16="http://schemas.microsoft.com/office/drawing/2014/main" val="3749381901"/>
                    </a:ext>
                  </a:extLst>
                </a:gridCol>
                <a:gridCol w="867736">
                  <a:extLst>
                    <a:ext uri="{9D8B030D-6E8A-4147-A177-3AD203B41FA5}">
                      <a16:colId xmlns:a16="http://schemas.microsoft.com/office/drawing/2014/main" val="1278059433"/>
                    </a:ext>
                  </a:extLst>
                </a:gridCol>
                <a:gridCol w="914400">
                  <a:extLst>
                    <a:ext uri="{9D8B030D-6E8A-4147-A177-3AD203B41FA5}">
                      <a16:colId xmlns:a16="http://schemas.microsoft.com/office/drawing/2014/main" val="2169387659"/>
                    </a:ext>
                  </a:extLst>
                </a:gridCol>
                <a:gridCol w="943897">
                  <a:extLst>
                    <a:ext uri="{9D8B030D-6E8A-4147-A177-3AD203B41FA5}">
                      <a16:colId xmlns:a16="http://schemas.microsoft.com/office/drawing/2014/main" val="783708825"/>
                    </a:ext>
                  </a:extLst>
                </a:gridCol>
                <a:gridCol w="897661">
                  <a:extLst>
                    <a:ext uri="{9D8B030D-6E8A-4147-A177-3AD203B41FA5}">
                      <a16:colId xmlns:a16="http://schemas.microsoft.com/office/drawing/2014/main" val="1065082233"/>
                    </a:ext>
                  </a:extLst>
                </a:gridCol>
              </a:tblGrid>
              <a:tr h="404042">
                <a:tc>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SVM</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TREE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KNN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LR</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811187848"/>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Accuracy</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0.74</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2593400"/>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Precision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0.58</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0.76</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0540443"/>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Recall</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0.76</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0.50</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8001947"/>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F1 Score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0.57</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0.75</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solidFill>
                            <a:srgbClr val="FF0000"/>
                          </a:solidFill>
                          <a:latin typeface="Times New Roman" panose="02020603050405020304" pitchFamily="18" charset="0"/>
                          <a:cs typeface="Times New Roman" panose="02020603050405020304" pitchFamily="18" charset="0"/>
                        </a:rPr>
                        <a:t>0.76</a:t>
                      </a:r>
                      <a:endParaRPr lang="ko-KR" altLang="en-US"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0.48</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28112624"/>
                  </a:ext>
                </a:extLst>
              </a:tr>
            </a:tbl>
          </a:graphicData>
        </a:graphic>
      </p:graphicFrame>
      <p:pic>
        <p:nvPicPr>
          <p:cNvPr id="16" name="그림 15">
            <a:extLst>
              <a:ext uri="{FF2B5EF4-FFF2-40B4-BE49-F238E27FC236}">
                <a16:creationId xmlns:a16="http://schemas.microsoft.com/office/drawing/2014/main" id="{566D0FED-F8BF-FC79-5CF0-2066B0226F41}"/>
              </a:ext>
            </a:extLst>
          </p:cNvPr>
          <p:cNvPicPr>
            <a:picLocks noChangeAspect="1"/>
          </p:cNvPicPr>
          <p:nvPr/>
        </p:nvPicPr>
        <p:blipFill>
          <a:blip r:embed="rId8"/>
          <a:stretch>
            <a:fillRect/>
          </a:stretch>
        </p:blipFill>
        <p:spPr>
          <a:xfrm>
            <a:off x="7947786" y="1031253"/>
            <a:ext cx="3406014" cy="1219513"/>
          </a:xfrm>
          <a:prstGeom prst="rect">
            <a:avLst/>
          </a:prstGeom>
        </p:spPr>
      </p:pic>
      <p:sp>
        <p:nvSpPr>
          <p:cNvPr id="23" name="TextBox 22">
            <a:extLst>
              <a:ext uri="{FF2B5EF4-FFF2-40B4-BE49-F238E27FC236}">
                <a16:creationId xmlns:a16="http://schemas.microsoft.com/office/drawing/2014/main" id="{42BCD919-7E86-CA2D-8D7F-3AA46CFFD2DA}"/>
              </a:ext>
            </a:extLst>
          </p:cNvPr>
          <p:cNvSpPr txBox="1"/>
          <p:nvPr/>
        </p:nvSpPr>
        <p:spPr>
          <a:xfrm>
            <a:off x="6602793" y="2177358"/>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Performance </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9980493-799F-28A5-D9D4-C9D9E725D2B6}"/>
              </a:ext>
            </a:extLst>
          </p:cNvPr>
          <p:cNvSpPr txBox="1"/>
          <p:nvPr/>
        </p:nvSpPr>
        <p:spPr>
          <a:xfrm>
            <a:off x="281664" y="327897"/>
            <a:ext cx="6384607" cy="523220"/>
          </a:xfrm>
          <a:prstGeom prst="rect">
            <a:avLst/>
          </a:prstGeom>
          <a:noFill/>
        </p:spPr>
        <p:txBody>
          <a:bodyPr wrap="square">
            <a:spAutoFit/>
          </a:bodyPr>
          <a:lstStyle/>
          <a:p>
            <a:r>
              <a:rPr lang="en-US" altLang="ko-KR" sz="2800" dirty="0">
                <a:latin typeface="Times New Roman" panose="02020603050405020304" pitchFamily="18" charset="0"/>
                <a:cs typeface="Times New Roman" panose="02020603050405020304" pitchFamily="18" charset="0"/>
              </a:rPr>
              <a:t>2. Baseline Journal Implementation</a:t>
            </a:r>
          </a:p>
        </p:txBody>
      </p:sp>
      <p:sp>
        <p:nvSpPr>
          <p:cNvPr id="13" name="직사각형 12">
            <a:extLst>
              <a:ext uri="{FF2B5EF4-FFF2-40B4-BE49-F238E27FC236}">
                <a16:creationId xmlns:a16="http://schemas.microsoft.com/office/drawing/2014/main" id="{FF82FB98-CC48-B2D7-B819-C4347185FE64}"/>
              </a:ext>
            </a:extLst>
          </p:cNvPr>
          <p:cNvSpPr/>
          <p:nvPr/>
        </p:nvSpPr>
        <p:spPr>
          <a:xfrm>
            <a:off x="0" y="-32880"/>
            <a:ext cx="12192000" cy="6890880"/>
          </a:xfrm>
          <a:prstGeom prst="rect">
            <a:avLst/>
          </a:prstGeom>
          <a:solidFill>
            <a:schemeClr val="tx1">
              <a:lumMod val="85000"/>
              <a:lumOff val="1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5" name="TextBox 14">
            <a:extLst>
              <a:ext uri="{FF2B5EF4-FFF2-40B4-BE49-F238E27FC236}">
                <a16:creationId xmlns:a16="http://schemas.microsoft.com/office/drawing/2014/main" id="{606A6834-1705-5D42-1E1A-68BA9BB8EA0E}"/>
              </a:ext>
            </a:extLst>
          </p:cNvPr>
          <p:cNvSpPr txBox="1"/>
          <p:nvPr/>
        </p:nvSpPr>
        <p:spPr>
          <a:xfrm>
            <a:off x="179767" y="5171147"/>
            <a:ext cx="11942312" cy="1265731"/>
          </a:xfrm>
          <a:prstGeom prst="rect">
            <a:avLst/>
          </a:prstGeom>
          <a:noFill/>
        </p:spPr>
        <p:txBody>
          <a:bodyPr wrap="square">
            <a:spAutoFit/>
          </a:bodyPr>
          <a:lstStyle/>
          <a:p>
            <a:pPr>
              <a:lnSpc>
                <a:spcPct val="125000"/>
              </a:lnSpc>
            </a:pPr>
            <a:r>
              <a:rPr lang="en-US" altLang="ko-KR" sz="3200" b="1" dirty="0">
                <a:solidFill>
                  <a:schemeClr val="bg1"/>
                </a:solidFill>
                <a:latin typeface="Times New Roman" panose="02020603050405020304" pitchFamily="18" charset="0"/>
                <a:cs typeface="Times New Roman" panose="02020603050405020304" pitchFamily="18" charset="0"/>
              </a:rPr>
              <a:t>1. This is Time-Series Data, But There is </a:t>
            </a:r>
            <a:r>
              <a:rPr lang="en-US" altLang="ko-KR" sz="3200" b="1" dirty="0">
                <a:solidFill>
                  <a:schemeClr val="accent1">
                    <a:lumMod val="60000"/>
                    <a:lumOff val="40000"/>
                  </a:schemeClr>
                </a:solidFill>
                <a:latin typeface="Times New Roman" panose="02020603050405020304" pitchFamily="18" charset="0"/>
                <a:cs typeface="Times New Roman" panose="02020603050405020304" pitchFamily="18" charset="0"/>
              </a:rPr>
              <a:t>No Change Over Time</a:t>
            </a:r>
            <a:r>
              <a:rPr lang="en-US" altLang="ko-KR" sz="3200" b="1" dirty="0">
                <a:solidFill>
                  <a:schemeClr val="bg1"/>
                </a:solidFill>
                <a:latin typeface="Times New Roman" panose="02020603050405020304" pitchFamily="18" charset="0"/>
                <a:cs typeface="Times New Roman" panose="02020603050405020304" pitchFamily="18" charset="0"/>
              </a:rPr>
              <a:t>. </a:t>
            </a:r>
          </a:p>
          <a:p>
            <a:pPr>
              <a:lnSpc>
                <a:spcPct val="125000"/>
              </a:lnSpc>
            </a:pPr>
            <a:r>
              <a:rPr lang="en-US" altLang="ko-KR" sz="3200" b="1" dirty="0">
                <a:solidFill>
                  <a:schemeClr val="bg1"/>
                </a:solidFill>
                <a:latin typeface="Times New Roman" panose="02020603050405020304" pitchFamily="18" charset="0"/>
                <a:cs typeface="Times New Roman" panose="02020603050405020304" pitchFamily="18" charset="0"/>
              </a:rPr>
              <a:t>2. It is Not </a:t>
            </a:r>
            <a:r>
              <a:rPr lang="en-US" altLang="ko-KR" sz="3200" b="1" dirty="0">
                <a:solidFill>
                  <a:schemeClr val="accent1">
                    <a:lumMod val="60000"/>
                    <a:lumOff val="40000"/>
                  </a:schemeClr>
                </a:solidFill>
                <a:latin typeface="Times New Roman" panose="02020603050405020304" pitchFamily="18" charset="0"/>
                <a:cs typeface="Times New Roman" panose="02020603050405020304" pitchFamily="18" charset="0"/>
              </a:rPr>
              <a:t>Continuous</a:t>
            </a:r>
            <a:r>
              <a:rPr lang="en-US" altLang="ko-KR" sz="3200" b="1" dirty="0">
                <a:solidFill>
                  <a:schemeClr val="bg1"/>
                </a:solidFill>
                <a:latin typeface="Times New Roman" panose="02020603050405020304" pitchFamily="18" charset="0"/>
                <a:cs typeface="Times New Roman" panose="02020603050405020304" pitchFamily="18" charset="0"/>
              </a:rPr>
              <a:t> and It is Measured for </a:t>
            </a:r>
            <a:r>
              <a:rPr lang="en-US" altLang="ko-KR" sz="3200" b="1" dirty="0">
                <a:solidFill>
                  <a:schemeClr val="accent1">
                    <a:lumMod val="60000"/>
                    <a:lumOff val="40000"/>
                  </a:schemeClr>
                </a:solidFill>
                <a:latin typeface="Times New Roman" panose="02020603050405020304" pitchFamily="18" charset="0"/>
                <a:cs typeface="Times New Roman" panose="02020603050405020304" pitchFamily="18" charset="0"/>
              </a:rPr>
              <a:t>Various cases</a:t>
            </a:r>
            <a:r>
              <a:rPr lang="en-US" altLang="ko-KR" sz="3200" b="1" dirty="0">
                <a:solidFill>
                  <a:schemeClr val="bg1"/>
                </a:solidFill>
                <a:latin typeface="Times New Roman" panose="02020603050405020304" pitchFamily="18" charset="0"/>
                <a:cs typeface="Times New Roman" panose="02020603050405020304" pitchFamily="18" charset="0"/>
              </a:rPr>
              <a:t>.</a:t>
            </a:r>
          </a:p>
        </p:txBody>
      </p:sp>
      <p:pic>
        <p:nvPicPr>
          <p:cNvPr id="12" name="그림 11">
            <a:extLst>
              <a:ext uri="{FF2B5EF4-FFF2-40B4-BE49-F238E27FC236}">
                <a16:creationId xmlns:a16="http://schemas.microsoft.com/office/drawing/2014/main" id="{C4D749A3-A143-0239-7302-AC562C9E0710}"/>
              </a:ext>
            </a:extLst>
          </p:cNvPr>
          <p:cNvPicPr>
            <a:picLocks noChangeAspect="1"/>
          </p:cNvPicPr>
          <p:nvPr/>
        </p:nvPicPr>
        <p:blipFill>
          <a:blip r:embed="rId9"/>
          <a:stretch>
            <a:fillRect/>
          </a:stretch>
        </p:blipFill>
        <p:spPr>
          <a:xfrm>
            <a:off x="3000377" y="153013"/>
            <a:ext cx="6157625" cy="4965826"/>
          </a:xfrm>
          <a:prstGeom prst="rect">
            <a:avLst/>
          </a:prstGeom>
        </p:spPr>
      </p:pic>
      <p:sp>
        <p:nvSpPr>
          <p:cNvPr id="24" name="직사각형 23">
            <a:extLst>
              <a:ext uri="{FF2B5EF4-FFF2-40B4-BE49-F238E27FC236}">
                <a16:creationId xmlns:a16="http://schemas.microsoft.com/office/drawing/2014/main" id="{80690D2B-1A9C-8BCA-F6C8-44B70DB76B13}"/>
              </a:ext>
            </a:extLst>
          </p:cNvPr>
          <p:cNvSpPr/>
          <p:nvPr/>
        </p:nvSpPr>
        <p:spPr>
          <a:xfrm>
            <a:off x="240808" y="5212249"/>
            <a:ext cx="11401904" cy="15696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800" b="1" dirty="0">
                <a:latin typeface="Times New Roman" panose="02020603050405020304" pitchFamily="18" charset="0"/>
                <a:cs typeface="Times New Roman" panose="02020603050405020304" pitchFamily="18" charset="0"/>
              </a:rPr>
              <a:t>It’s Important to Focus on Data Distribution</a:t>
            </a:r>
          </a:p>
          <a:p>
            <a:pPr algn="ctr"/>
            <a:endParaRPr lang="en-US" altLang="ko-KR" sz="2800" b="1" dirty="0">
              <a:latin typeface="Times New Roman" panose="02020603050405020304" pitchFamily="18" charset="0"/>
              <a:cs typeface="Times New Roman" panose="02020603050405020304" pitchFamily="18" charset="0"/>
            </a:endParaRPr>
          </a:p>
          <a:p>
            <a:pPr algn="ctr"/>
            <a:r>
              <a:rPr lang="en-US" altLang="ko-KR" sz="2800" b="1" dirty="0">
                <a:latin typeface="Times New Roman" panose="02020603050405020304" pitchFamily="18" charset="0"/>
                <a:cs typeface="Times New Roman" panose="02020603050405020304" pitchFamily="18" charset="0"/>
                <a:sym typeface="Wingdings" panose="05000000000000000000" pitchFamily="2" charset="2"/>
              </a:rPr>
              <a:t> Data Preprocessing is Necessary</a:t>
            </a:r>
            <a:endParaRPr lang="ko-KR"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45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F37-9B16-B927-8DA4-6BC3FC11477B}"/>
            </a:ext>
          </a:extLst>
        </p:cNvPr>
        <p:cNvGrpSpPr/>
        <p:nvPr/>
      </p:nvGrpSpPr>
      <p:grpSpPr>
        <a:xfrm>
          <a:off x="0" y="0"/>
          <a:ext cx="0" cy="0"/>
          <a:chOff x="0" y="0"/>
          <a:chExt cx="0" cy="0"/>
        </a:xfrm>
      </p:grpSpPr>
      <p:sp>
        <p:nvSpPr>
          <p:cNvPr id="7" name="제목 6">
            <a:extLst>
              <a:ext uri="{FF2B5EF4-FFF2-40B4-BE49-F238E27FC236}">
                <a16:creationId xmlns:a16="http://schemas.microsoft.com/office/drawing/2014/main" id="{F8C0B76D-F532-8E02-A94B-B9A26FFD0C9A}"/>
              </a:ext>
            </a:extLst>
          </p:cNvPr>
          <p:cNvSpPr>
            <a:spLocks noGrp="1"/>
          </p:cNvSpPr>
          <p:nvPr>
            <p:ph type="title"/>
          </p:nvPr>
        </p:nvSpPr>
        <p:spPr/>
        <p:txBody>
          <a:bodyPr/>
          <a:lstStyle/>
          <a:p>
            <a:r>
              <a:rPr lang="en-US" altLang="ko-KR" b="1" dirty="0">
                <a:latin typeface="Times New Roman" panose="02020603050405020304" pitchFamily="18" charset="0"/>
                <a:cs typeface="Times New Roman" panose="02020603050405020304" pitchFamily="18" charset="0"/>
              </a:rPr>
              <a:t>3. Data Preprocessing</a:t>
            </a:r>
            <a:endParaRPr lang="ko-KR" altLang="en-US" b="1" dirty="0">
              <a:latin typeface="Times New Roman" panose="02020603050405020304" pitchFamily="18" charset="0"/>
              <a:cs typeface="Times New Roman" panose="02020603050405020304" pitchFamily="18" charset="0"/>
            </a:endParaRPr>
          </a:p>
        </p:txBody>
      </p:sp>
      <p:sp>
        <p:nvSpPr>
          <p:cNvPr id="8" name="텍스트 개체 틀 7">
            <a:extLst>
              <a:ext uri="{FF2B5EF4-FFF2-40B4-BE49-F238E27FC236}">
                <a16:creationId xmlns:a16="http://schemas.microsoft.com/office/drawing/2014/main" id="{AAB067B0-4414-3E65-7F5C-FB7C117F0C5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AD03F69-3FD6-782F-D9AB-6BDD76B25544}"/>
              </a:ext>
            </a:extLst>
          </p:cNvPr>
          <p:cNvSpPr>
            <a:spLocks noGrp="1"/>
          </p:cNvSpPr>
          <p:nvPr>
            <p:ph type="sldNum" sz="quarter" idx="12"/>
          </p:nvPr>
        </p:nvSpPr>
        <p:spPr/>
        <p:txBody>
          <a:bodyPr/>
          <a:lstStyle/>
          <a:p>
            <a:fld id="{83D37A20-76DD-4CD0-B0FA-805EEE79EC14}" type="slidenum">
              <a:rPr lang="ko-KR" altLang="en-US" smtClean="0"/>
              <a:t>13</a:t>
            </a:fld>
            <a:endParaRPr lang="ko-KR" altLang="en-US"/>
          </a:p>
        </p:txBody>
      </p:sp>
    </p:spTree>
    <p:extLst>
      <p:ext uri="{BB962C8B-B14F-4D97-AF65-F5344CB8AC3E}">
        <p14:creationId xmlns:p14="http://schemas.microsoft.com/office/powerpoint/2010/main" val="4129961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22FA9F4-FAAE-5373-1CCC-59FE8CB1DA73}"/>
              </a:ext>
            </a:extLst>
          </p:cNvPr>
          <p:cNvSpPr>
            <a:spLocks noGrp="1"/>
          </p:cNvSpPr>
          <p:nvPr>
            <p:ph type="sldNum" sz="quarter" idx="12"/>
          </p:nvPr>
        </p:nvSpPr>
        <p:spPr/>
        <p:txBody>
          <a:bodyPr/>
          <a:lstStyle/>
          <a:p>
            <a:fld id="{83D37A20-76DD-4CD0-B0FA-805EEE79EC14}" type="slidenum">
              <a:rPr lang="ko-KR" altLang="en-US" smtClean="0"/>
              <a:t>14</a:t>
            </a:fld>
            <a:endParaRPr lang="ko-KR" altLang="en-US" dirty="0"/>
          </a:p>
        </p:txBody>
      </p:sp>
      <p:pic>
        <p:nvPicPr>
          <p:cNvPr id="6" name="Picture 2">
            <a:extLst>
              <a:ext uri="{FF2B5EF4-FFF2-40B4-BE49-F238E27FC236}">
                <a16:creationId xmlns:a16="http://schemas.microsoft.com/office/drawing/2014/main" id="{ED04BFCC-8A39-3DCF-8660-A2ED724A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표 7">
            <a:extLst>
              <a:ext uri="{FF2B5EF4-FFF2-40B4-BE49-F238E27FC236}">
                <a16:creationId xmlns:a16="http://schemas.microsoft.com/office/drawing/2014/main" id="{A1A8A03E-569D-CE8F-4E82-409B2019F533}"/>
              </a:ext>
            </a:extLst>
          </p:cNvPr>
          <p:cNvGraphicFramePr>
            <a:graphicFrameLocks noGrp="1"/>
          </p:cNvGraphicFramePr>
          <p:nvPr>
            <p:extLst>
              <p:ext uri="{D42A27DB-BD31-4B8C-83A1-F6EECF244321}">
                <p14:modId xmlns:p14="http://schemas.microsoft.com/office/powerpoint/2010/main" val="3818006372"/>
              </p:ext>
            </p:extLst>
          </p:nvPr>
        </p:nvGraphicFramePr>
        <p:xfrm>
          <a:off x="2032000" y="1229191"/>
          <a:ext cx="8128000" cy="459977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258949651"/>
                    </a:ext>
                  </a:extLst>
                </a:gridCol>
                <a:gridCol w="4064000">
                  <a:extLst>
                    <a:ext uri="{9D8B030D-6E8A-4147-A177-3AD203B41FA5}">
                      <a16:colId xmlns:a16="http://schemas.microsoft.com/office/drawing/2014/main" val="3279569749"/>
                    </a:ext>
                  </a:extLst>
                </a:gridCol>
              </a:tblGrid>
              <a:tr h="898483">
                <a:tc>
                  <a:txBody>
                    <a:bodyPr/>
                    <a:lstStyle/>
                    <a:p>
                      <a:pPr algn="ctr" latinLnBrk="1"/>
                      <a:r>
                        <a:rPr lang="en-US" altLang="ko-KR" sz="2800" b="1" dirty="0">
                          <a:latin typeface="Times New Roman" panose="02020603050405020304" pitchFamily="18" charset="0"/>
                          <a:cs typeface="Times New Roman" panose="02020603050405020304" pitchFamily="18" charset="0"/>
                        </a:rPr>
                        <a:t>Proposal Objective</a:t>
                      </a:r>
                      <a:endParaRPr lang="ko-KR" altLang="en-US" sz="2800" b="1"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2800" b="1" dirty="0">
                          <a:latin typeface="Times New Roman" panose="02020603050405020304" pitchFamily="18" charset="0"/>
                          <a:cs typeface="Times New Roman" panose="02020603050405020304" pitchFamily="18" charset="0"/>
                        </a:rPr>
                        <a:t>New Objective</a:t>
                      </a:r>
                      <a:endParaRPr lang="ko-KR" altLang="en-US" sz="2800" b="1"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048077"/>
                  </a:ext>
                </a:extLst>
              </a:tr>
              <a:tr h="89848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latin typeface="Times New Roman" panose="02020603050405020304" pitchFamily="18" charset="0"/>
                          <a:cs typeface="Times New Roman" panose="02020603050405020304" pitchFamily="18" charset="0"/>
                        </a:rPr>
                        <a:t>Preprocessing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latin typeface="Times New Roman" panose="02020603050405020304" pitchFamily="18" charset="0"/>
                          <a:cs typeface="Times New Roman" panose="02020603050405020304" pitchFamily="18" charset="0"/>
                        </a:rPr>
                        <a:t>Preprocessing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latin typeface="Times New Roman" panose="02020603050405020304" pitchFamily="18" charset="0"/>
                          <a:cs typeface="Times New Roman" panose="02020603050405020304" pitchFamily="18" charset="0"/>
                        </a:rPr>
                        <a:t>(Scaling, Train &amp; Test Data)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752967"/>
                  </a:ext>
                </a:extLst>
              </a:tr>
              <a:tr h="89848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latin typeface="Times New Roman" panose="02020603050405020304" pitchFamily="18" charset="0"/>
                          <a:cs typeface="Times New Roman" panose="02020603050405020304" pitchFamily="18" charset="0"/>
                        </a:rPr>
                        <a:t>Feature Extraction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latin typeface="Times New Roman" panose="02020603050405020304" pitchFamily="18" charset="0"/>
                          <a:cs typeface="Times New Roman" panose="02020603050405020304" pitchFamily="18" charset="0"/>
                        </a:rPr>
                        <a:t>Feature Reduction</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latin typeface="Times New Roman" panose="02020603050405020304" pitchFamily="18" charset="0"/>
                          <a:cs typeface="Times New Roman" panose="02020603050405020304" pitchFamily="18" charset="0"/>
                        </a:rPr>
                        <a:t>Selecting Features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4000" dirty="0">
                          <a:solidFill>
                            <a:srgbClr val="FF0000"/>
                          </a:solidFill>
                          <a:latin typeface="Times New Roman" panose="02020603050405020304" pitchFamily="18" charset="0"/>
                          <a:cs typeface="Times New Roman" panose="02020603050405020304" pitchFamily="18" charset="0"/>
                        </a:rPr>
                        <a:t>?</a:t>
                      </a:r>
                      <a:endParaRPr lang="ko-KR" altLang="en-US" sz="4000" dirty="0">
                        <a:solidFill>
                          <a:srgbClr val="FF0000"/>
                        </a:solidFill>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8082679"/>
                  </a:ext>
                </a:extLst>
              </a:tr>
              <a:tr h="898483">
                <a:tc>
                  <a:txBody>
                    <a:bodyPr/>
                    <a:lstStyle/>
                    <a:p>
                      <a:pPr algn="ctr" latinLnBrk="1"/>
                      <a:r>
                        <a:rPr lang="en-US" altLang="ko-KR" sz="2000" dirty="0">
                          <a:latin typeface="Times New Roman" panose="02020603050405020304" pitchFamily="18" charset="0"/>
                          <a:cs typeface="Times New Roman" panose="02020603050405020304" pitchFamily="18" charset="0"/>
                        </a:rPr>
                        <a:t>Classification</a:t>
                      </a:r>
                    </a:p>
                    <a:p>
                      <a:pPr algn="ctr" latinLnBrk="1"/>
                      <a:r>
                        <a:rPr lang="en-US" altLang="ko-KR" sz="2000" dirty="0">
                          <a:latin typeface="Times New Roman" panose="02020603050405020304" pitchFamily="18" charset="0"/>
                          <a:cs typeface="Times New Roman" panose="02020603050405020304" pitchFamily="18" charset="0"/>
                        </a:rPr>
                        <a:t>(SVM, Tree, KNN </a:t>
                      </a:r>
                      <a:r>
                        <a:rPr lang="en-US" altLang="ko-KR" sz="2000" dirty="0" err="1">
                          <a:latin typeface="Times New Roman" panose="02020603050405020304" pitchFamily="18" charset="0"/>
                          <a:cs typeface="Times New Roman" panose="02020603050405020304" pitchFamily="18" charset="0"/>
                        </a:rPr>
                        <a:t>etc</a:t>
                      </a:r>
                      <a:r>
                        <a:rPr lang="en-US" altLang="ko-KR" sz="2000" dirty="0">
                          <a:latin typeface="Times New Roman" panose="02020603050405020304" pitchFamily="18" charset="0"/>
                          <a:cs typeface="Times New Roman" panose="02020603050405020304" pitchFamily="18" charset="0"/>
                        </a:rPr>
                        <a:t>)</a:t>
                      </a:r>
                      <a:endParaRPr lang="ko-KR" altLang="en-US" sz="2000"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2000" dirty="0">
                          <a:latin typeface="Times New Roman" panose="02020603050405020304" pitchFamily="18" charset="0"/>
                          <a:cs typeface="Times New Roman" panose="02020603050405020304" pitchFamily="18" charset="0"/>
                        </a:rPr>
                        <a:t>Classification</a:t>
                      </a:r>
                    </a:p>
                    <a:p>
                      <a:pPr algn="ctr" latinLnBrk="1"/>
                      <a:r>
                        <a:rPr lang="en-US" altLang="ko-KR" sz="2000" dirty="0">
                          <a:latin typeface="Times New Roman" panose="02020603050405020304" pitchFamily="18" charset="0"/>
                          <a:cs typeface="Times New Roman" panose="02020603050405020304" pitchFamily="18" charset="0"/>
                        </a:rPr>
                        <a:t>(SVM, Tree, KNN </a:t>
                      </a:r>
                      <a:r>
                        <a:rPr lang="en-US" altLang="ko-KR" sz="2000" dirty="0" err="1">
                          <a:latin typeface="Times New Roman" panose="02020603050405020304" pitchFamily="18" charset="0"/>
                          <a:cs typeface="Times New Roman" panose="02020603050405020304" pitchFamily="18" charset="0"/>
                        </a:rPr>
                        <a:t>etc</a:t>
                      </a:r>
                      <a:r>
                        <a:rPr lang="en-US" altLang="ko-KR" sz="2000" dirty="0">
                          <a:latin typeface="Times New Roman" panose="02020603050405020304" pitchFamily="18" charset="0"/>
                          <a:cs typeface="Times New Roman" panose="02020603050405020304" pitchFamily="18" charset="0"/>
                        </a:rPr>
                        <a:t>)</a:t>
                      </a:r>
                      <a:endParaRPr lang="ko-KR" altLang="en-US" sz="2000"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148493"/>
                  </a:ext>
                </a:extLst>
              </a:tr>
              <a:tr h="898483">
                <a:tc>
                  <a:txBody>
                    <a:bodyPr/>
                    <a:lstStyle/>
                    <a:p>
                      <a:pPr algn="ctr" latinLnBrk="1"/>
                      <a:r>
                        <a:rPr lang="en-US" altLang="ko-KR" sz="2000" dirty="0">
                          <a:latin typeface="Times New Roman" panose="02020603050405020304" pitchFamily="18" charset="0"/>
                          <a:cs typeface="Times New Roman" panose="02020603050405020304" pitchFamily="18" charset="0"/>
                        </a:rPr>
                        <a:t>Evaluation</a:t>
                      </a:r>
                      <a:endParaRPr lang="ko-KR" altLang="en-US" sz="2000"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2000" dirty="0">
                          <a:latin typeface="Times New Roman" panose="02020603050405020304" pitchFamily="18" charset="0"/>
                          <a:cs typeface="Times New Roman" panose="02020603050405020304" pitchFamily="18" charset="0"/>
                        </a:rPr>
                        <a:t>Evaluation</a:t>
                      </a:r>
                      <a:endParaRPr lang="ko-KR" altLang="en-US" sz="2000"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976428"/>
                  </a:ext>
                </a:extLst>
              </a:tr>
            </a:tbl>
          </a:graphicData>
        </a:graphic>
      </p:graphicFrame>
      <p:cxnSp>
        <p:nvCxnSpPr>
          <p:cNvPr id="10" name="직선 화살표 연결선 9">
            <a:extLst>
              <a:ext uri="{FF2B5EF4-FFF2-40B4-BE49-F238E27FC236}">
                <a16:creationId xmlns:a16="http://schemas.microsoft.com/office/drawing/2014/main" id="{893EA245-849E-96F4-4884-8C2A6ECE78E6}"/>
              </a:ext>
            </a:extLst>
          </p:cNvPr>
          <p:cNvCxnSpPr/>
          <p:nvPr/>
        </p:nvCxnSpPr>
        <p:spPr>
          <a:xfrm>
            <a:off x="5466735" y="3529077"/>
            <a:ext cx="1258530" cy="0"/>
          </a:xfrm>
          <a:prstGeom prst="straightConnector1">
            <a:avLst/>
          </a:prstGeom>
          <a:ln w="76200">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15" name="TextBox 14">
            <a:extLst>
              <a:ext uri="{FF2B5EF4-FFF2-40B4-BE49-F238E27FC236}">
                <a16:creationId xmlns:a16="http://schemas.microsoft.com/office/drawing/2014/main" id="{F60BBC08-1046-7D48-E30B-C154C3343A8C}"/>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Tree>
    <p:extLst>
      <p:ext uri="{BB962C8B-B14F-4D97-AF65-F5344CB8AC3E}">
        <p14:creationId xmlns:p14="http://schemas.microsoft.com/office/powerpoint/2010/main" val="253256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2AE3-67D2-249F-93D8-78970484B1A1}"/>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
        <p:nvSpPr>
          <p:cNvPr id="3" name="슬라이드 번호 개체 틀 2">
            <a:extLst>
              <a:ext uri="{FF2B5EF4-FFF2-40B4-BE49-F238E27FC236}">
                <a16:creationId xmlns:a16="http://schemas.microsoft.com/office/drawing/2014/main" id="{BD42A40C-E3F1-A599-A55F-0E43BF3347B7}"/>
              </a:ext>
            </a:extLst>
          </p:cNvPr>
          <p:cNvSpPr>
            <a:spLocks noGrp="1"/>
          </p:cNvSpPr>
          <p:nvPr>
            <p:ph type="sldNum" sz="quarter" idx="12"/>
          </p:nvPr>
        </p:nvSpPr>
        <p:spPr/>
        <p:txBody>
          <a:bodyPr/>
          <a:lstStyle/>
          <a:p>
            <a:fld id="{83D37A20-76DD-4CD0-B0FA-805EEE79EC14}" type="slidenum">
              <a:rPr lang="ko-KR" altLang="en-US" smtClean="0"/>
              <a:t>15</a:t>
            </a:fld>
            <a:endParaRPr lang="ko-KR" altLang="en-US"/>
          </a:p>
        </p:txBody>
      </p:sp>
      <p:pic>
        <p:nvPicPr>
          <p:cNvPr id="5" name="Picture 2">
            <a:extLst>
              <a:ext uri="{FF2B5EF4-FFF2-40B4-BE49-F238E27FC236}">
                <a16:creationId xmlns:a16="http://schemas.microsoft.com/office/drawing/2014/main" id="{1BE624A4-1711-4DAA-D7D3-CBA2BDD8E5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D9336C62-8750-CFB2-2E6D-B02172774D98}"/>
              </a:ext>
            </a:extLst>
          </p:cNvPr>
          <p:cNvSpPr/>
          <p:nvPr/>
        </p:nvSpPr>
        <p:spPr>
          <a:xfrm>
            <a:off x="1953430" y="2135322"/>
            <a:ext cx="2135665" cy="1041833"/>
          </a:xfrm>
          <a:prstGeom prst="rect">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ea typeface="Roboto Medium"/>
                <a:cs typeface="Times New Roman" panose="02020603050405020304" pitchFamily="18" charset="0"/>
              </a:rPr>
              <a:t>Data Analysis </a:t>
            </a:r>
          </a:p>
        </p:txBody>
      </p:sp>
      <p:sp>
        <p:nvSpPr>
          <p:cNvPr id="25" name="화살표: 아래쪽 24">
            <a:extLst>
              <a:ext uri="{FF2B5EF4-FFF2-40B4-BE49-F238E27FC236}">
                <a16:creationId xmlns:a16="http://schemas.microsoft.com/office/drawing/2014/main" id="{F4A841CB-8C92-C9EA-4F11-4CD9265A3DCA}"/>
              </a:ext>
            </a:extLst>
          </p:cNvPr>
          <p:cNvSpPr/>
          <p:nvPr/>
        </p:nvSpPr>
        <p:spPr>
          <a:xfrm rot="16200000">
            <a:off x="4457842" y="2416660"/>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30" name="직사각형 29">
            <a:extLst>
              <a:ext uri="{FF2B5EF4-FFF2-40B4-BE49-F238E27FC236}">
                <a16:creationId xmlns:a16="http://schemas.microsoft.com/office/drawing/2014/main" id="{9BD547E4-9377-913B-3699-A72BD5C807C0}"/>
              </a:ext>
            </a:extLst>
          </p:cNvPr>
          <p:cNvSpPr/>
          <p:nvPr/>
        </p:nvSpPr>
        <p:spPr>
          <a:xfrm>
            <a:off x="4923015" y="2134916"/>
            <a:ext cx="2306178" cy="1041832"/>
          </a:xfrm>
          <a:prstGeom prst="rect">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Times New Roman" panose="02020603050405020304" pitchFamily="18" charset="0"/>
                <a:ea typeface="Roboto Medium"/>
                <a:cs typeface="Times New Roman" panose="02020603050405020304" pitchFamily="18" charset="0"/>
              </a:rPr>
              <a:t>Preprocessing</a:t>
            </a:r>
            <a:endParaRPr lang="en-US" altLang="ko-KR" sz="2400" b="1" dirty="0">
              <a:solidFill>
                <a:schemeClr val="tx1"/>
              </a:solidFill>
              <a:latin typeface="Times New Roman" panose="02020603050405020304" pitchFamily="18" charset="0"/>
              <a:ea typeface="Roboto Medium"/>
              <a:cs typeface="Times New Roman" panose="02020603050405020304" pitchFamily="18" charset="0"/>
            </a:endParaRPr>
          </a:p>
        </p:txBody>
      </p:sp>
      <p:sp>
        <p:nvSpPr>
          <p:cNvPr id="31" name="직사각형 30">
            <a:extLst>
              <a:ext uri="{FF2B5EF4-FFF2-40B4-BE49-F238E27FC236}">
                <a16:creationId xmlns:a16="http://schemas.microsoft.com/office/drawing/2014/main" id="{1F94A8A6-03A9-48D9-EB50-0F29FAA63CC0}"/>
              </a:ext>
            </a:extLst>
          </p:cNvPr>
          <p:cNvSpPr/>
          <p:nvPr/>
        </p:nvSpPr>
        <p:spPr>
          <a:xfrm>
            <a:off x="8049629" y="2134916"/>
            <a:ext cx="2135666" cy="1041832"/>
          </a:xfrm>
          <a:prstGeom prst="rect">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ea typeface="Roboto Medium"/>
                <a:cs typeface="Times New Roman" panose="02020603050405020304" pitchFamily="18" charset="0"/>
              </a:rPr>
              <a:t>Train/Test Datasets Division</a:t>
            </a:r>
          </a:p>
        </p:txBody>
      </p:sp>
      <p:sp>
        <p:nvSpPr>
          <p:cNvPr id="32" name="직사각형 31">
            <a:extLst>
              <a:ext uri="{FF2B5EF4-FFF2-40B4-BE49-F238E27FC236}">
                <a16:creationId xmlns:a16="http://schemas.microsoft.com/office/drawing/2014/main" id="{A2DBF689-8F04-914D-BC89-57903288F83D}"/>
              </a:ext>
            </a:extLst>
          </p:cNvPr>
          <p:cNvSpPr/>
          <p:nvPr/>
        </p:nvSpPr>
        <p:spPr>
          <a:xfrm>
            <a:off x="1953430" y="3988763"/>
            <a:ext cx="2135666" cy="1041832"/>
          </a:xfrm>
          <a:prstGeom prst="rect">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ea typeface="Roboto Medium"/>
                <a:cs typeface="Times New Roman" panose="02020603050405020304" pitchFamily="18" charset="0"/>
              </a:rPr>
              <a:t>Classification</a:t>
            </a:r>
          </a:p>
        </p:txBody>
      </p:sp>
      <p:sp>
        <p:nvSpPr>
          <p:cNvPr id="33" name="직사각형 32">
            <a:extLst>
              <a:ext uri="{FF2B5EF4-FFF2-40B4-BE49-F238E27FC236}">
                <a16:creationId xmlns:a16="http://schemas.microsoft.com/office/drawing/2014/main" id="{DCF9AA8B-5C16-7617-D93F-FF32D9D4EEC5}"/>
              </a:ext>
            </a:extLst>
          </p:cNvPr>
          <p:cNvSpPr/>
          <p:nvPr/>
        </p:nvSpPr>
        <p:spPr>
          <a:xfrm>
            <a:off x="5001529" y="3988763"/>
            <a:ext cx="2135665" cy="1041832"/>
          </a:xfrm>
          <a:prstGeom prst="rect">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ea typeface="Roboto Medium"/>
                <a:cs typeface="Times New Roman" panose="02020603050405020304" pitchFamily="18" charset="0"/>
              </a:rPr>
              <a:t>Optimization</a:t>
            </a:r>
          </a:p>
        </p:txBody>
      </p:sp>
      <p:sp>
        <p:nvSpPr>
          <p:cNvPr id="34" name="직사각형 33">
            <a:extLst>
              <a:ext uri="{FF2B5EF4-FFF2-40B4-BE49-F238E27FC236}">
                <a16:creationId xmlns:a16="http://schemas.microsoft.com/office/drawing/2014/main" id="{83792FC4-D6D5-D41E-6CC7-8F2659F38917}"/>
              </a:ext>
            </a:extLst>
          </p:cNvPr>
          <p:cNvSpPr/>
          <p:nvPr/>
        </p:nvSpPr>
        <p:spPr>
          <a:xfrm>
            <a:off x="8049627" y="3988763"/>
            <a:ext cx="2152306" cy="1041832"/>
          </a:xfrm>
          <a:prstGeom prst="rect">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ea typeface="Roboto Medium"/>
                <a:cs typeface="Times New Roman" panose="02020603050405020304" pitchFamily="18" charset="0"/>
              </a:rPr>
              <a:t>Evaluation</a:t>
            </a:r>
          </a:p>
        </p:txBody>
      </p:sp>
      <p:sp>
        <p:nvSpPr>
          <p:cNvPr id="35" name="화살표: 아래쪽 34">
            <a:extLst>
              <a:ext uri="{FF2B5EF4-FFF2-40B4-BE49-F238E27FC236}">
                <a16:creationId xmlns:a16="http://schemas.microsoft.com/office/drawing/2014/main" id="{4B731540-97F0-21AA-23BC-D8095F0F6AD0}"/>
              </a:ext>
            </a:extLst>
          </p:cNvPr>
          <p:cNvSpPr/>
          <p:nvPr/>
        </p:nvSpPr>
        <p:spPr>
          <a:xfrm rot="16200000">
            <a:off x="7505942" y="2416661"/>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36" name="화살표: 아래쪽 35">
            <a:extLst>
              <a:ext uri="{FF2B5EF4-FFF2-40B4-BE49-F238E27FC236}">
                <a16:creationId xmlns:a16="http://schemas.microsoft.com/office/drawing/2014/main" id="{B9989CCC-5756-234D-1B4E-3F3D0E64D62E}"/>
              </a:ext>
            </a:extLst>
          </p:cNvPr>
          <p:cNvSpPr/>
          <p:nvPr/>
        </p:nvSpPr>
        <p:spPr>
          <a:xfrm rot="16200000">
            <a:off x="4451100" y="4270508"/>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37" name="화살표: 아래쪽 36">
            <a:extLst>
              <a:ext uri="{FF2B5EF4-FFF2-40B4-BE49-F238E27FC236}">
                <a16:creationId xmlns:a16="http://schemas.microsoft.com/office/drawing/2014/main" id="{A372E9CC-85ED-4EF5-989D-713750DBAE89}"/>
              </a:ext>
            </a:extLst>
          </p:cNvPr>
          <p:cNvSpPr/>
          <p:nvPr/>
        </p:nvSpPr>
        <p:spPr>
          <a:xfrm rot="16200000">
            <a:off x="7499568" y="4270507"/>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grpSp>
        <p:nvGrpSpPr>
          <p:cNvPr id="56" name="그룹 55">
            <a:extLst>
              <a:ext uri="{FF2B5EF4-FFF2-40B4-BE49-F238E27FC236}">
                <a16:creationId xmlns:a16="http://schemas.microsoft.com/office/drawing/2014/main" id="{5D95C272-0DAD-6E81-58AD-B97ED75A2469}"/>
              </a:ext>
            </a:extLst>
          </p:cNvPr>
          <p:cNvGrpSpPr/>
          <p:nvPr/>
        </p:nvGrpSpPr>
        <p:grpSpPr>
          <a:xfrm>
            <a:off x="958274" y="2655831"/>
            <a:ext cx="9899569" cy="1977089"/>
            <a:chOff x="958274" y="2655831"/>
            <a:chExt cx="9899569" cy="1977089"/>
          </a:xfrm>
        </p:grpSpPr>
        <p:sp>
          <p:nvSpPr>
            <p:cNvPr id="38" name="화살표: 아래쪽 37">
              <a:extLst>
                <a:ext uri="{FF2B5EF4-FFF2-40B4-BE49-F238E27FC236}">
                  <a16:creationId xmlns:a16="http://schemas.microsoft.com/office/drawing/2014/main" id="{6407B978-48E8-B00E-0489-D5CA8D4C0955}"/>
                </a:ext>
              </a:extLst>
            </p:cNvPr>
            <p:cNvSpPr/>
            <p:nvPr/>
          </p:nvSpPr>
          <p:spPr>
            <a:xfrm rot="16200000">
              <a:off x="1402632" y="4281461"/>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50" name="화살표: 아래쪽 49">
              <a:extLst>
                <a:ext uri="{FF2B5EF4-FFF2-40B4-BE49-F238E27FC236}">
                  <a16:creationId xmlns:a16="http://schemas.microsoft.com/office/drawing/2014/main" id="{DAF87DE0-FC43-B2D8-04DE-9AC22B20776E}"/>
                </a:ext>
              </a:extLst>
            </p:cNvPr>
            <p:cNvSpPr/>
            <p:nvPr/>
          </p:nvSpPr>
          <p:spPr>
            <a:xfrm rot="16200000">
              <a:off x="5830524" y="-1089301"/>
              <a:ext cx="188425" cy="9334127"/>
            </a:xfrm>
            <a:prstGeom prst="downArrow">
              <a:avLst>
                <a:gd name="adj1" fmla="val 50000"/>
                <a:gd name="adj2" fmla="val 0"/>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51" name="화살표: 아래쪽 50">
              <a:extLst>
                <a:ext uri="{FF2B5EF4-FFF2-40B4-BE49-F238E27FC236}">
                  <a16:creationId xmlns:a16="http://schemas.microsoft.com/office/drawing/2014/main" id="{A654AD09-4DAA-52CE-EDEC-3553B03CC0E9}"/>
                </a:ext>
              </a:extLst>
            </p:cNvPr>
            <p:cNvSpPr/>
            <p:nvPr/>
          </p:nvSpPr>
          <p:spPr>
            <a:xfrm>
              <a:off x="1262201" y="3547110"/>
              <a:ext cx="188425" cy="1012270"/>
            </a:xfrm>
            <a:prstGeom prst="downArrow">
              <a:avLst>
                <a:gd name="adj1" fmla="val 50000"/>
                <a:gd name="adj2" fmla="val 0"/>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52" name="화살표: 아래쪽 51">
              <a:extLst>
                <a:ext uri="{FF2B5EF4-FFF2-40B4-BE49-F238E27FC236}">
                  <a16:creationId xmlns:a16="http://schemas.microsoft.com/office/drawing/2014/main" id="{01BB2252-BF95-8CF5-5F63-7EAFE1ABDD1C}"/>
                </a:ext>
              </a:extLst>
            </p:cNvPr>
            <p:cNvSpPr/>
            <p:nvPr/>
          </p:nvSpPr>
          <p:spPr>
            <a:xfrm>
              <a:off x="10452421" y="2655831"/>
              <a:ext cx="188425" cy="944619"/>
            </a:xfrm>
            <a:prstGeom prst="downArrow">
              <a:avLst>
                <a:gd name="adj1" fmla="val 50000"/>
                <a:gd name="adj2" fmla="val 0"/>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53" name="화살표: 아래쪽 52">
              <a:extLst>
                <a:ext uri="{FF2B5EF4-FFF2-40B4-BE49-F238E27FC236}">
                  <a16:creationId xmlns:a16="http://schemas.microsoft.com/office/drawing/2014/main" id="{3D3F9DC9-F6C7-5B04-D31C-2277C56C96C8}"/>
                </a:ext>
              </a:extLst>
            </p:cNvPr>
            <p:cNvSpPr/>
            <p:nvPr/>
          </p:nvSpPr>
          <p:spPr>
            <a:xfrm>
              <a:off x="958274" y="3344605"/>
              <a:ext cx="446770" cy="1288315"/>
            </a:xfrm>
            <a:prstGeom prst="downArrow">
              <a:avLst>
                <a:gd name="adj1" fmla="val 5000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54" name="화살표: 아래쪽 53">
              <a:extLst>
                <a:ext uri="{FF2B5EF4-FFF2-40B4-BE49-F238E27FC236}">
                  <a16:creationId xmlns:a16="http://schemas.microsoft.com/office/drawing/2014/main" id="{5D417BB0-B963-2746-5E52-5EC3CE66E7D0}"/>
                </a:ext>
              </a:extLst>
            </p:cNvPr>
            <p:cNvSpPr/>
            <p:nvPr/>
          </p:nvSpPr>
          <p:spPr>
            <a:xfrm>
              <a:off x="10531989" y="3483549"/>
              <a:ext cx="325854" cy="478851"/>
            </a:xfrm>
            <a:prstGeom prst="downArrow">
              <a:avLst>
                <a:gd name="adj1" fmla="val 5000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
          <p:nvSpPr>
            <p:cNvPr id="55" name="화살표: 아래쪽 54">
              <a:extLst>
                <a:ext uri="{FF2B5EF4-FFF2-40B4-BE49-F238E27FC236}">
                  <a16:creationId xmlns:a16="http://schemas.microsoft.com/office/drawing/2014/main" id="{5EF665B7-A201-52B1-0484-F4CC7B25B236}"/>
                </a:ext>
              </a:extLst>
            </p:cNvPr>
            <p:cNvSpPr/>
            <p:nvPr/>
          </p:nvSpPr>
          <p:spPr>
            <a:xfrm>
              <a:off x="10479406" y="3643545"/>
              <a:ext cx="273835" cy="494115"/>
            </a:xfrm>
            <a:prstGeom prst="downArrow">
              <a:avLst>
                <a:gd name="adj1" fmla="val 5000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grpSp>
      <p:sp>
        <p:nvSpPr>
          <p:cNvPr id="4" name="별: 꼭짓점 5개 3">
            <a:extLst>
              <a:ext uri="{FF2B5EF4-FFF2-40B4-BE49-F238E27FC236}">
                <a16:creationId xmlns:a16="http://schemas.microsoft.com/office/drawing/2014/main" id="{C3000205-66FD-3E65-CDB9-23E3AAAB0B0E}"/>
              </a:ext>
            </a:extLst>
          </p:cNvPr>
          <p:cNvSpPr/>
          <p:nvPr/>
        </p:nvSpPr>
        <p:spPr>
          <a:xfrm>
            <a:off x="5728924" y="1743654"/>
            <a:ext cx="643094" cy="552659"/>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05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BB4A-1154-D11C-34CF-04ADF25C66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95450A-2980-F68C-18E1-AFFA4DCF8C09}"/>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
        <p:nvSpPr>
          <p:cNvPr id="3" name="슬라이드 번호 개체 틀 2">
            <a:extLst>
              <a:ext uri="{FF2B5EF4-FFF2-40B4-BE49-F238E27FC236}">
                <a16:creationId xmlns:a16="http://schemas.microsoft.com/office/drawing/2014/main" id="{C132AFF7-83DC-4EC2-354D-9C8F5A6FEF70}"/>
              </a:ext>
            </a:extLst>
          </p:cNvPr>
          <p:cNvSpPr>
            <a:spLocks noGrp="1"/>
          </p:cNvSpPr>
          <p:nvPr>
            <p:ph type="sldNum" sz="quarter" idx="12"/>
          </p:nvPr>
        </p:nvSpPr>
        <p:spPr/>
        <p:txBody>
          <a:bodyPr/>
          <a:lstStyle/>
          <a:p>
            <a:fld id="{83D37A20-76DD-4CD0-B0FA-805EEE79EC14}" type="slidenum">
              <a:rPr lang="ko-KR" altLang="en-US" smtClean="0"/>
              <a:t>16</a:t>
            </a:fld>
            <a:endParaRPr lang="ko-KR" altLang="en-US" dirty="0"/>
          </a:p>
        </p:txBody>
      </p:sp>
      <p:pic>
        <p:nvPicPr>
          <p:cNvPr id="5" name="Picture 2">
            <a:extLst>
              <a:ext uri="{FF2B5EF4-FFF2-40B4-BE49-F238E27FC236}">
                <a16:creationId xmlns:a16="http://schemas.microsoft.com/office/drawing/2014/main" id="{B558959C-96F6-0230-F766-6F201AE7C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8D665EF-58BD-E1EF-673E-41090B94E00A}"/>
              </a:ext>
            </a:extLst>
          </p:cNvPr>
          <p:cNvSpPr txBox="1"/>
          <p:nvPr/>
        </p:nvSpPr>
        <p:spPr>
          <a:xfrm>
            <a:off x="904569" y="1093526"/>
            <a:ext cx="7968126" cy="461665"/>
          </a:xfrm>
          <a:prstGeom prst="rect">
            <a:avLst/>
          </a:prstGeom>
          <a:noFill/>
        </p:spPr>
        <p:txBody>
          <a:bodyPr wrap="square">
            <a:spAutoFit/>
          </a:bodyPr>
          <a:lstStyle/>
          <a:p>
            <a:r>
              <a:rPr lang="en-US" altLang="ko-KR" sz="2400" b="1" dirty="0">
                <a:solidFill>
                  <a:schemeClr val="tx1"/>
                </a:solidFill>
                <a:latin typeface="Times New Roman" panose="02020603050405020304" pitchFamily="18" charset="0"/>
                <a:ea typeface="Roboto Medium"/>
                <a:cs typeface="Times New Roman" panose="02020603050405020304" pitchFamily="18" charset="0"/>
              </a:rPr>
              <a:t>1. Selection</a:t>
            </a:r>
            <a:endParaRPr lang="ko-KR" altLang="en-US" sz="2400" b="1" dirty="0"/>
          </a:p>
        </p:txBody>
      </p:sp>
      <p:sp>
        <p:nvSpPr>
          <p:cNvPr id="6" name="TextBox 5">
            <a:extLst>
              <a:ext uri="{FF2B5EF4-FFF2-40B4-BE49-F238E27FC236}">
                <a16:creationId xmlns:a16="http://schemas.microsoft.com/office/drawing/2014/main" id="{5A24B2F2-A700-20D0-56F5-315C6971DDE0}"/>
              </a:ext>
            </a:extLst>
          </p:cNvPr>
          <p:cNvSpPr txBox="1"/>
          <p:nvPr/>
        </p:nvSpPr>
        <p:spPr>
          <a:xfrm>
            <a:off x="1067987" y="1604190"/>
            <a:ext cx="10427285" cy="1467453"/>
          </a:xfrm>
          <a:prstGeom prst="rect">
            <a:avLst/>
          </a:prstGeom>
          <a:noFill/>
          <a:ln>
            <a:solidFill>
              <a:schemeClr val="tx1"/>
            </a:solidFill>
          </a:ln>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nSpc>
                <a:spcPct val="150000"/>
              </a:lnSpc>
            </a:pPr>
            <a:r>
              <a:rPr lang="en-US" altLang="ko-KR" sz="1600" dirty="0">
                <a:latin typeface="Times New Roman" panose="02020603050405020304" pitchFamily="18" charset="0"/>
                <a:ea typeface="맑은 고딕"/>
                <a:cs typeface="Times New Roman" panose="02020603050405020304" pitchFamily="18" charset="0"/>
              </a:rPr>
              <a:t>Fault type 0: Normal (16,000 entries) </a:t>
            </a:r>
            <a:r>
              <a:rPr lang="en-US" altLang="ko-KR" sz="16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1600" dirty="0">
                <a:latin typeface="Times New Roman" panose="02020603050405020304" pitchFamily="18" charset="0"/>
                <a:ea typeface="맑은 고딕"/>
                <a:cs typeface="Times New Roman" panose="02020603050405020304" pitchFamily="18" charset="0"/>
              </a:rPr>
              <a:t>10,000 entries)</a:t>
            </a:r>
          </a:p>
          <a:p>
            <a:pPr>
              <a:lnSpc>
                <a:spcPct val="150000"/>
              </a:lnSpc>
            </a:pPr>
            <a:r>
              <a:rPr lang="en-US" altLang="ko-KR" sz="1600" dirty="0">
                <a:latin typeface="Times New Roman" panose="02020603050405020304" pitchFamily="18" charset="0"/>
                <a:ea typeface="맑은 고딕"/>
                <a:cs typeface="Times New Roman" panose="02020603050405020304" pitchFamily="18" charset="0"/>
              </a:rPr>
              <a:t>Fault type 1: Rich mixture - High Pressure, Incorrect Sensor, etc. (10,988 entries) </a:t>
            </a:r>
            <a:r>
              <a:rPr lang="en-US" altLang="ko-KR" sz="16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1600" dirty="0">
                <a:latin typeface="Times New Roman" panose="02020603050405020304" pitchFamily="18" charset="0"/>
                <a:ea typeface="맑은 고딕"/>
                <a:cs typeface="Times New Roman" panose="02020603050405020304" pitchFamily="18" charset="0"/>
              </a:rPr>
              <a:t>10,000 entries)</a:t>
            </a:r>
          </a:p>
          <a:p>
            <a:pPr>
              <a:lnSpc>
                <a:spcPct val="150000"/>
              </a:lnSpc>
            </a:pPr>
            <a:r>
              <a:rPr lang="en-US" altLang="ko-KR" sz="1600" dirty="0">
                <a:latin typeface="Times New Roman" panose="02020603050405020304" pitchFamily="18" charset="0"/>
                <a:ea typeface="맑은 고딕"/>
                <a:cs typeface="Times New Roman" panose="02020603050405020304" pitchFamily="18" charset="0"/>
              </a:rPr>
              <a:t>Fault type 2: Lean mixture – Low Pressure,  Incorrect Sensor, etc. (15,000 entries) </a:t>
            </a:r>
            <a:r>
              <a:rPr lang="en-US" altLang="ko-KR" sz="16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1600" dirty="0">
                <a:latin typeface="Times New Roman" panose="02020603050405020304" pitchFamily="18" charset="0"/>
                <a:ea typeface="맑은 고딕"/>
                <a:cs typeface="Times New Roman" panose="02020603050405020304" pitchFamily="18" charset="0"/>
              </a:rPr>
              <a:t>10,000 entries)</a:t>
            </a:r>
          </a:p>
          <a:p>
            <a:pPr>
              <a:lnSpc>
                <a:spcPct val="150000"/>
              </a:lnSpc>
            </a:pPr>
            <a:r>
              <a:rPr lang="en-US" altLang="ko-KR" sz="1600" dirty="0">
                <a:latin typeface="Times New Roman" panose="02020603050405020304" pitchFamily="18" charset="0"/>
                <a:ea typeface="맑은 고딕"/>
                <a:cs typeface="Times New Roman" panose="02020603050405020304" pitchFamily="18" charset="0"/>
              </a:rPr>
              <a:t>Fault type 3: Low Voltage – Worn Spark, Defective Coil, etc. (14,001 entries) </a:t>
            </a:r>
            <a:r>
              <a:rPr lang="en-US" altLang="ko-KR" sz="16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1600" dirty="0">
                <a:latin typeface="Times New Roman" panose="02020603050405020304" pitchFamily="18" charset="0"/>
                <a:ea typeface="맑은 고딕"/>
                <a:cs typeface="Times New Roman" panose="02020603050405020304" pitchFamily="18" charset="0"/>
              </a:rPr>
              <a:t>10,000 entries)</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B428606-B669-BE1A-855D-0D715FCE645F}"/>
                  </a:ext>
                </a:extLst>
              </p:cNvPr>
              <p:cNvSpPr txBox="1"/>
              <p:nvPr/>
            </p:nvSpPr>
            <p:spPr>
              <a:xfrm>
                <a:off x="5638399" y="3352680"/>
                <a:ext cx="6268030" cy="3100657"/>
              </a:xfrm>
              <a:prstGeom prst="rect">
                <a:avLst/>
              </a:prstGeom>
              <a:noFill/>
            </p:spPr>
            <p:txBody>
              <a:bodyPr wrap="square">
                <a:spAutoFit/>
              </a:bodyPr>
              <a:lstStyle/>
              <a:p>
                <a:pPr marL="285750" indent="-285750" algn="ctr">
                  <a:lnSpc>
                    <a:spcPct val="150000"/>
                  </a:lnSpc>
                  <a:buFont typeface="Wingdings" panose="05000000000000000000" pitchFamily="2" charset="2"/>
                  <a:buChar char="ü"/>
                </a:pPr>
                <a:r>
                  <a:rPr lang="en-US" altLang="ko-KR" b="1" i="0" dirty="0">
                    <a:solidFill>
                      <a:srgbClr val="1F1F1F"/>
                    </a:solidFill>
                    <a:effectLst/>
                    <a:latin typeface="Times New Roman" panose="02020603050405020304" pitchFamily="18" charset="0"/>
                    <a:cs typeface="Times New Roman" panose="02020603050405020304" pitchFamily="18" charset="0"/>
                  </a:rPr>
                  <a:t>Equalize the number of normal and defective data</a:t>
                </a:r>
                <a:endParaRPr lang="en-US" altLang="ko-KR" sz="1800" b="1"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lgn="ctr">
                  <a:lnSpc>
                    <a:spcPct val="150000"/>
                  </a:lnSpc>
                  <a:buFont typeface="Wingdings" panose="05000000000000000000" pitchFamily="2" charset="2"/>
                  <a:buChar char="ü"/>
                </a:pPr>
                <a:endParaRPr lang="en-US" altLang="ko-KR" sz="1800" b="1"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lgn="ctr">
                  <a:lnSpc>
                    <a:spcPct val="150000"/>
                  </a:lnSpc>
                  <a:buFont typeface="Wingdings" panose="05000000000000000000" pitchFamily="2" charset="2"/>
                  <a:buChar char="ü"/>
                </a:pPr>
                <a:r>
                  <a:rPr lang="en-US" altLang="ko-KR" sz="1800" b="1" dirty="0">
                    <a:latin typeface="Times New Roman" panose="02020603050405020304" pitchFamily="18" charset="0"/>
                    <a:cs typeface="Times New Roman" panose="02020603050405020304" pitchFamily="18" charset="0"/>
                    <a:sym typeface="Wingdings" panose="05000000000000000000" pitchFamily="2" charset="2"/>
                  </a:rPr>
                  <a:t>10,000 = 1,000 </a:t>
                </a:r>
                <a14:m>
                  <m:oMath xmlns:m="http://schemas.openxmlformats.org/officeDocument/2006/math">
                    <m:r>
                      <a:rPr lang="en-US" altLang="ko-KR" sz="1800" b="1" i="1" smtClean="0">
                        <a:latin typeface="Cambria Math" panose="02040503050406030204" pitchFamily="18" charset="0"/>
                        <a:cs typeface="Times New Roman" panose="02020603050405020304" pitchFamily="18" charset="0"/>
                        <a:sym typeface="Wingdings" panose="05000000000000000000" pitchFamily="2" charset="2"/>
                      </a:rPr>
                      <m:t>×</m:t>
                    </m:r>
                    <m:r>
                      <a:rPr lang="en-US" altLang="ko-KR" sz="1800" b="1" i="1" smtClean="0">
                        <a:latin typeface="Cambria Math" panose="02040503050406030204" pitchFamily="18" charset="0"/>
                        <a:cs typeface="Times New Roman" panose="02020603050405020304" pitchFamily="18" charset="0"/>
                        <a:sym typeface="Wingdings" panose="05000000000000000000" pitchFamily="2" charset="2"/>
                      </a:rPr>
                      <m:t>𝟏𝟎</m:t>
                    </m:r>
                  </m:oMath>
                </a14:m>
                <a:r>
                  <a:rPr lang="en-US" altLang="ko-KR" sz="1800" b="1" dirty="0">
                    <a:latin typeface="Times New Roman" panose="02020603050405020304" pitchFamily="18" charset="0"/>
                    <a:cs typeface="Times New Roman" panose="02020603050405020304" pitchFamily="18" charset="0"/>
                  </a:rPr>
                  <a:t> </a:t>
                </a:r>
                <a:r>
                  <a:rPr lang="en-US" altLang="ko-KR" b="1" dirty="0">
                    <a:latin typeface="Times New Roman" panose="02020603050405020304" pitchFamily="18" charset="0"/>
                    <a:cs typeface="Times New Roman" panose="02020603050405020304" pitchFamily="18" charset="0"/>
                  </a:rPr>
                  <a:t>Cases</a:t>
                </a:r>
              </a:p>
              <a:p>
                <a:pPr marL="285750" indent="-285750" algn="ctr">
                  <a:lnSpc>
                    <a:spcPct val="150000"/>
                  </a:lnSpc>
                  <a:buFont typeface="Wingdings" panose="05000000000000000000" pitchFamily="2" charset="2"/>
                  <a:buChar char="ü"/>
                </a:pPr>
                <a:endParaRPr lang="en-US" altLang="ko-KR" b="1" dirty="0">
                  <a:latin typeface="Times New Roman" panose="02020603050405020304" pitchFamily="18" charset="0"/>
                  <a:cs typeface="Times New Roman" panose="02020603050405020304" pitchFamily="18" charset="0"/>
                </a:endParaRPr>
              </a:p>
              <a:p>
                <a:pPr marL="285750" indent="-285750" algn="ctr">
                  <a:lnSpc>
                    <a:spcPct val="150000"/>
                  </a:lnSpc>
                  <a:buFont typeface="Wingdings" panose="05000000000000000000" pitchFamily="2" charset="2"/>
                  <a:buChar char="ü"/>
                </a:pPr>
                <a:r>
                  <a:rPr lang="en-US" altLang="ko-KR" b="1" dirty="0">
                    <a:latin typeface="Times New Roman" panose="02020603050405020304" pitchFamily="18" charset="0"/>
                    <a:cs typeface="Times New Roman" panose="02020603050405020304" pitchFamily="18" charset="0"/>
                  </a:rPr>
                  <a:t>All the Preprocessing Method Should Apply to each Cases</a:t>
                </a:r>
              </a:p>
              <a:p>
                <a:pPr marL="285750" indent="-285750">
                  <a:lnSpc>
                    <a:spcPct val="150000"/>
                  </a:lnSpc>
                  <a:buFont typeface="Wingdings" panose="05000000000000000000" pitchFamily="2" charset="2"/>
                  <a:buChar char="v"/>
                </a:pPr>
                <a:r>
                  <a:rPr lang="en-US" altLang="ko-KR" sz="1400" dirty="0">
                    <a:latin typeface="Times New Roman" panose="02020603050405020304" pitchFamily="18" charset="0"/>
                    <a:cs typeface="Times New Roman" panose="02020603050405020304" pitchFamily="18" charset="0"/>
                  </a:rPr>
                  <a:t>Outlier Replacement</a:t>
                </a:r>
              </a:p>
              <a:p>
                <a:pPr marL="285750" indent="-285750">
                  <a:lnSpc>
                    <a:spcPct val="150000"/>
                  </a:lnSpc>
                  <a:buFont typeface="Wingdings" panose="05000000000000000000" pitchFamily="2" charset="2"/>
                  <a:buChar char="v"/>
                </a:pPr>
                <a:r>
                  <a:rPr lang="en-US" altLang="ko-KR" sz="1400" dirty="0">
                    <a:latin typeface="Times New Roman" panose="02020603050405020304" pitchFamily="18" charset="0"/>
                    <a:cs typeface="Times New Roman" panose="02020603050405020304" pitchFamily="18" charset="0"/>
                  </a:rPr>
                  <a:t>Min-Max Scaling</a:t>
                </a:r>
              </a:p>
              <a:p>
                <a:pPr marL="285750" indent="-285750">
                  <a:lnSpc>
                    <a:spcPct val="150000"/>
                  </a:lnSpc>
                  <a:buFont typeface="Wingdings" panose="05000000000000000000" pitchFamily="2" charset="2"/>
                  <a:buChar char="v"/>
                </a:pPr>
                <a:r>
                  <a:rPr lang="en-US" altLang="ko-KR" sz="1400" dirty="0">
                    <a:latin typeface="Times New Roman" panose="02020603050405020304" pitchFamily="18" charset="0"/>
                    <a:cs typeface="Times New Roman" panose="02020603050405020304" pitchFamily="18" charset="0"/>
                  </a:rPr>
                  <a:t>Filtering</a:t>
                </a:r>
                <a:endParaRPr lang="en-US" altLang="ko-KR" b="1" dirty="0">
                  <a:latin typeface="Times New Roman" panose="02020603050405020304" pitchFamily="18" charset="0"/>
                  <a:cs typeface="Times New Roman" panose="02020603050405020304" pitchFamily="18" charset="0"/>
                </a:endParaRPr>
              </a:p>
            </p:txBody>
          </p:sp>
        </mc:Choice>
        <mc:Fallback>
          <p:sp>
            <p:nvSpPr>
              <p:cNvPr id="26" name="TextBox 25">
                <a:extLst>
                  <a:ext uri="{FF2B5EF4-FFF2-40B4-BE49-F238E27FC236}">
                    <a16:creationId xmlns:a16="http://schemas.microsoft.com/office/drawing/2014/main" id="{3B428606-B669-BE1A-855D-0D715FCE645F}"/>
                  </a:ext>
                </a:extLst>
              </p:cNvPr>
              <p:cNvSpPr txBox="1">
                <a:spLocks noRot="1" noChangeAspect="1" noMove="1" noResize="1" noEditPoints="1" noAdjustHandles="1" noChangeArrowheads="1" noChangeShapeType="1" noTextEdit="1"/>
              </p:cNvSpPr>
              <p:nvPr/>
            </p:nvSpPr>
            <p:spPr>
              <a:xfrm>
                <a:off x="5638399" y="3352680"/>
                <a:ext cx="6268030" cy="3100657"/>
              </a:xfrm>
              <a:prstGeom prst="rect">
                <a:avLst/>
              </a:prstGeom>
              <a:blipFill>
                <a:blip r:embed="rId4"/>
                <a:stretch>
                  <a:fillRect l="-195" b="-982"/>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id="{A47AD178-48A0-256A-96F1-9834A275CB2C}"/>
              </a:ext>
            </a:extLst>
          </p:cNvPr>
          <p:cNvGrpSpPr/>
          <p:nvPr/>
        </p:nvGrpSpPr>
        <p:grpSpPr>
          <a:xfrm>
            <a:off x="1375069" y="3292248"/>
            <a:ext cx="4164900" cy="3358790"/>
            <a:chOff x="2022769" y="3273198"/>
            <a:chExt cx="4164900" cy="3358790"/>
          </a:xfrm>
        </p:grpSpPr>
        <p:pic>
          <p:nvPicPr>
            <p:cNvPr id="7" name="그림 6">
              <a:extLst>
                <a:ext uri="{FF2B5EF4-FFF2-40B4-BE49-F238E27FC236}">
                  <a16:creationId xmlns:a16="http://schemas.microsoft.com/office/drawing/2014/main" id="{5CEA03AE-65F1-A07F-1D0E-30BB08ED8E1D}"/>
                </a:ext>
              </a:extLst>
            </p:cNvPr>
            <p:cNvPicPr>
              <a:picLocks noChangeAspect="1"/>
            </p:cNvPicPr>
            <p:nvPr/>
          </p:nvPicPr>
          <p:blipFill>
            <a:blip r:embed="rId5"/>
            <a:stretch>
              <a:fillRect/>
            </a:stretch>
          </p:blipFill>
          <p:spPr>
            <a:xfrm>
              <a:off x="2022769" y="3273198"/>
              <a:ext cx="4164900" cy="3358790"/>
            </a:xfrm>
            <a:prstGeom prst="rect">
              <a:avLst/>
            </a:prstGeom>
          </p:spPr>
        </p:pic>
        <p:sp>
          <p:nvSpPr>
            <p:cNvPr id="8" name="직사각형 7">
              <a:extLst>
                <a:ext uri="{FF2B5EF4-FFF2-40B4-BE49-F238E27FC236}">
                  <a16:creationId xmlns:a16="http://schemas.microsoft.com/office/drawing/2014/main" id="{147ECD3F-9F4A-9B45-9BD9-2CFD7C273F22}"/>
                </a:ext>
              </a:extLst>
            </p:cNvPr>
            <p:cNvSpPr/>
            <p:nvPr/>
          </p:nvSpPr>
          <p:spPr>
            <a:xfrm>
              <a:off x="2447568" y="4180113"/>
              <a:ext cx="178158" cy="208098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97E9B6-4391-9BEF-5774-249970F35D7F}"/>
                </a:ext>
              </a:extLst>
            </p:cNvPr>
            <p:cNvSpPr/>
            <p:nvPr/>
          </p:nvSpPr>
          <p:spPr>
            <a:xfrm>
              <a:off x="2670743" y="4180113"/>
              <a:ext cx="178158" cy="2080985"/>
            </a:xfrm>
            <a:prstGeom prst="rect">
              <a:avLst/>
            </a:prstGeom>
            <a:no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D065C8C1-0685-217A-5F97-50286149AAE5}"/>
                </a:ext>
              </a:extLst>
            </p:cNvPr>
            <p:cNvSpPr/>
            <p:nvPr/>
          </p:nvSpPr>
          <p:spPr>
            <a:xfrm>
              <a:off x="2893918" y="4176936"/>
              <a:ext cx="178158" cy="2080985"/>
            </a:xfrm>
            <a:prstGeom prst="rect">
              <a:avLst/>
            </a:prstGeom>
            <a:noFill/>
            <a:ln>
              <a:solidFill>
                <a:srgbClr val="FFFF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9318386-54C7-A577-24A3-9BAE8D5C353A}"/>
                </a:ext>
              </a:extLst>
            </p:cNvPr>
            <p:cNvSpPr/>
            <p:nvPr/>
          </p:nvSpPr>
          <p:spPr>
            <a:xfrm>
              <a:off x="3117093" y="4176935"/>
              <a:ext cx="178158" cy="2080985"/>
            </a:xfrm>
            <a:prstGeom prst="rect">
              <a:avLst/>
            </a:prstGeom>
            <a:noFill/>
            <a:ln>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733F0949-489B-BEC5-30BF-D37E25FF5DFA}"/>
                </a:ext>
              </a:extLst>
            </p:cNvPr>
            <p:cNvSpPr/>
            <p:nvPr/>
          </p:nvSpPr>
          <p:spPr>
            <a:xfrm>
              <a:off x="3340268" y="4176934"/>
              <a:ext cx="178158" cy="2080985"/>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66C2CC9-92E4-76E5-AAD7-B9D956208E2D}"/>
                </a:ext>
              </a:extLst>
            </p:cNvPr>
            <p:cNvSpPr/>
            <p:nvPr/>
          </p:nvSpPr>
          <p:spPr>
            <a:xfrm>
              <a:off x="3562295" y="4176934"/>
              <a:ext cx="178158" cy="2080985"/>
            </a:xfrm>
            <a:prstGeom prst="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866BE86-041A-94F0-4038-D68FC7F76EEC}"/>
                </a:ext>
              </a:extLst>
            </p:cNvPr>
            <p:cNvSpPr/>
            <p:nvPr/>
          </p:nvSpPr>
          <p:spPr>
            <a:xfrm>
              <a:off x="3773283" y="4176933"/>
              <a:ext cx="178158" cy="2080985"/>
            </a:xfrm>
            <a:prstGeom prst="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1E9F1900-E120-6231-C3B8-76DD8E691EA6}"/>
                </a:ext>
              </a:extLst>
            </p:cNvPr>
            <p:cNvSpPr/>
            <p:nvPr/>
          </p:nvSpPr>
          <p:spPr>
            <a:xfrm>
              <a:off x="3977408" y="4176932"/>
              <a:ext cx="178158" cy="2080985"/>
            </a:xfrm>
            <a:prstGeom prst="rect">
              <a:avLst/>
            </a:prstGeom>
            <a:noFill/>
            <a:ln>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B93B33D3-98B9-C24A-F60F-9B171D53D8C6}"/>
                </a:ext>
              </a:extLst>
            </p:cNvPr>
            <p:cNvSpPr/>
            <p:nvPr/>
          </p:nvSpPr>
          <p:spPr>
            <a:xfrm>
              <a:off x="4200583" y="4176932"/>
              <a:ext cx="178158" cy="2080985"/>
            </a:xfrm>
            <a:prstGeom prst="rect">
              <a:avLst/>
            </a:prstGeom>
            <a:noFill/>
            <a:ln>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86FCCA00-9196-1AA1-55E6-4A86AC8AF12C}"/>
                </a:ext>
              </a:extLst>
            </p:cNvPr>
            <p:cNvSpPr/>
            <p:nvPr/>
          </p:nvSpPr>
          <p:spPr>
            <a:xfrm>
              <a:off x="4410423" y="4176932"/>
              <a:ext cx="178158" cy="2080985"/>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설명선: 선 23">
              <a:extLst>
                <a:ext uri="{FF2B5EF4-FFF2-40B4-BE49-F238E27FC236}">
                  <a16:creationId xmlns:a16="http://schemas.microsoft.com/office/drawing/2014/main" id="{80A98759-D164-AC7A-5DA1-F1B41B9E2261}"/>
                </a:ext>
              </a:extLst>
            </p:cNvPr>
            <p:cNvSpPr/>
            <p:nvPr/>
          </p:nvSpPr>
          <p:spPr>
            <a:xfrm>
              <a:off x="2861769" y="3601312"/>
              <a:ext cx="656657" cy="201553"/>
            </a:xfrm>
            <a:prstGeom prst="borderCallout1">
              <a:avLst>
                <a:gd name="adj1" fmla="val 18750"/>
                <a:gd name="adj2" fmla="val -8333"/>
                <a:gd name="adj3" fmla="val 276328"/>
                <a:gd name="adj4" fmla="val -4678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Case 1</a:t>
              </a:r>
              <a:endParaRPr lang="ko-KR" altLang="en-US" sz="1200" dirty="0">
                <a:solidFill>
                  <a:schemeClr val="tx1"/>
                </a:solidFill>
              </a:endParaRPr>
            </a:p>
          </p:txBody>
        </p:sp>
        <p:sp>
          <p:nvSpPr>
            <p:cNvPr id="27" name="설명선: 선 26">
              <a:extLst>
                <a:ext uri="{FF2B5EF4-FFF2-40B4-BE49-F238E27FC236}">
                  <a16:creationId xmlns:a16="http://schemas.microsoft.com/office/drawing/2014/main" id="{AF4E9ECD-F414-ECF9-8D42-6506B1D5A9EC}"/>
                </a:ext>
              </a:extLst>
            </p:cNvPr>
            <p:cNvSpPr/>
            <p:nvPr/>
          </p:nvSpPr>
          <p:spPr>
            <a:xfrm>
              <a:off x="3065327" y="3834016"/>
              <a:ext cx="656657" cy="201553"/>
            </a:xfrm>
            <a:prstGeom prst="borderCallout1">
              <a:avLst>
                <a:gd name="adj1" fmla="val 18750"/>
                <a:gd name="adj2" fmla="val -8333"/>
                <a:gd name="adj3" fmla="val 169210"/>
                <a:gd name="adj4" fmla="val -409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Case 2</a:t>
              </a:r>
              <a:endParaRPr lang="ko-KR" altLang="en-US" sz="1200" dirty="0">
                <a:solidFill>
                  <a:schemeClr val="tx1"/>
                </a:solidFill>
              </a:endParaRPr>
            </a:p>
          </p:txBody>
        </p:sp>
        <p:sp>
          <p:nvSpPr>
            <p:cNvPr id="28" name="설명선: 선 27">
              <a:extLst>
                <a:ext uri="{FF2B5EF4-FFF2-40B4-BE49-F238E27FC236}">
                  <a16:creationId xmlns:a16="http://schemas.microsoft.com/office/drawing/2014/main" id="{33857DB5-AC24-2738-F982-44E2CAC21898}"/>
                </a:ext>
              </a:extLst>
            </p:cNvPr>
            <p:cNvSpPr/>
            <p:nvPr/>
          </p:nvSpPr>
          <p:spPr>
            <a:xfrm>
              <a:off x="4357427" y="3671827"/>
              <a:ext cx="735444" cy="201553"/>
            </a:xfrm>
            <a:prstGeom prst="borderCallout1">
              <a:avLst>
                <a:gd name="adj1" fmla="val 110115"/>
                <a:gd name="adj2" fmla="val 44336"/>
                <a:gd name="adj3" fmla="val 251124"/>
                <a:gd name="adj4" fmla="val 167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Case 10</a:t>
              </a:r>
              <a:endParaRPr lang="ko-KR" altLang="en-US" sz="1200" dirty="0">
                <a:solidFill>
                  <a:schemeClr val="tx1"/>
                </a:solidFill>
              </a:endParaRPr>
            </a:p>
          </p:txBody>
        </p:sp>
      </p:grpSp>
    </p:spTree>
    <p:extLst>
      <p:ext uri="{BB962C8B-B14F-4D97-AF65-F5344CB8AC3E}">
        <p14:creationId xmlns:p14="http://schemas.microsoft.com/office/powerpoint/2010/main" val="2255361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2AE3-67D2-249F-93D8-78970484B1A1}"/>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
        <p:nvSpPr>
          <p:cNvPr id="3" name="슬라이드 번호 개체 틀 2">
            <a:extLst>
              <a:ext uri="{FF2B5EF4-FFF2-40B4-BE49-F238E27FC236}">
                <a16:creationId xmlns:a16="http://schemas.microsoft.com/office/drawing/2014/main" id="{BD42A40C-E3F1-A599-A55F-0E43BF3347B7}"/>
              </a:ext>
            </a:extLst>
          </p:cNvPr>
          <p:cNvSpPr>
            <a:spLocks noGrp="1"/>
          </p:cNvSpPr>
          <p:nvPr>
            <p:ph type="sldNum" sz="quarter" idx="12"/>
          </p:nvPr>
        </p:nvSpPr>
        <p:spPr/>
        <p:txBody>
          <a:bodyPr/>
          <a:lstStyle/>
          <a:p>
            <a:fld id="{83D37A20-76DD-4CD0-B0FA-805EEE79EC14}" type="slidenum">
              <a:rPr lang="ko-KR" altLang="en-US" smtClean="0"/>
              <a:t>17</a:t>
            </a:fld>
            <a:endParaRPr lang="ko-KR" altLang="en-US" dirty="0"/>
          </a:p>
        </p:txBody>
      </p:sp>
      <p:pic>
        <p:nvPicPr>
          <p:cNvPr id="5" name="Picture 2">
            <a:extLst>
              <a:ext uri="{FF2B5EF4-FFF2-40B4-BE49-F238E27FC236}">
                <a16:creationId xmlns:a16="http://schemas.microsoft.com/office/drawing/2014/main" id="{1BE624A4-1711-4DAA-D7D3-CBA2BDD8E5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19624BD-A23E-F68D-86ED-0DB7C331528E}"/>
              </a:ext>
            </a:extLst>
          </p:cNvPr>
          <p:cNvSpPr txBox="1"/>
          <p:nvPr/>
        </p:nvSpPr>
        <p:spPr>
          <a:xfrm>
            <a:off x="914401" y="1142690"/>
            <a:ext cx="3386294" cy="461665"/>
          </a:xfrm>
          <a:prstGeom prst="rect">
            <a:avLst/>
          </a:prstGeom>
          <a:noFill/>
        </p:spPr>
        <p:txBody>
          <a:bodyPr wrap="square">
            <a:spAutoFit/>
          </a:bodyPr>
          <a:lstStyle/>
          <a:p>
            <a:r>
              <a:rPr lang="en-US" altLang="ko-KR" sz="2400" b="1" dirty="0">
                <a:latin typeface="Times New Roman" panose="02020603050405020304" pitchFamily="18" charset="0"/>
                <a:ea typeface="Roboto Medium"/>
                <a:cs typeface="Times New Roman" panose="02020603050405020304" pitchFamily="18" charset="0"/>
              </a:rPr>
              <a:t>2</a:t>
            </a:r>
            <a:r>
              <a:rPr lang="en-US" altLang="ko-KR" sz="2400" b="1" dirty="0">
                <a:solidFill>
                  <a:schemeClr val="tx1"/>
                </a:solidFill>
                <a:latin typeface="Times New Roman" panose="02020603050405020304" pitchFamily="18" charset="0"/>
                <a:ea typeface="Roboto Medium"/>
                <a:cs typeface="Times New Roman" panose="02020603050405020304" pitchFamily="18" charset="0"/>
              </a:rPr>
              <a:t>. Replacement Outlier</a:t>
            </a:r>
            <a:endParaRPr lang="ko-KR" altLang="en-US" sz="2400" b="1" dirty="0"/>
          </a:p>
        </p:txBody>
      </p:sp>
      <p:sp>
        <p:nvSpPr>
          <p:cNvPr id="39" name="TextBox 38">
            <a:extLst>
              <a:ext uri="{FF2B5EF4-FFF2-40B4-BE49-F238E27FC236}">
                <a16:creationId xmlns:a16="http://schemas.microsoft.com/office/drawing/2014/main" id="{C3876E07-87E2-6203-0E7A-A90A485A858F}"/>
              </a:ext>
            </a:extLst>
          </p:cNvPr>
          <p:cNvSpPr txBox="1"/>
          <p:nvPr/>
        </p:nvSpPr>
        <p:spPr>
          <a:xfrm>
            <a:off x="2049128" y="5783775"/>
            <a:ext cx="8093744" cy="461665"/>
          </a:xfrm>
          <a:prstGeom prst="rect">
            <a:avLst/>
          </a:prstGeom>
          <a:noFill/>
        </p:spPr>
        <p:txBody>
          <a:bodyPr wrap="square">
            <a:spAutoFit/>
          </a:bodyPr>
          <a:lstStyle/>
          <a:p>
            <a:pPr algn="ctr"/>
            <a:r>
              <a:rPr lang="en-US" altLang="ko-KR" sz="2400" dirty="0">
                <a:latin typeface="Times New Roman" panose="02020603050405020304" pitchFamily="18" charset="0"/>
                <a:cs typeface="Times New Roman" panose="02020603050405020304" pitchFamily="18" charset="0"/>
              </a:rPr>
              <a:t>R</a:t>
            </a:r>
            <a:r>
              <a:rPr lang="ko-KR" altLang="en-US" sz="2400" dirty="0" err="1">
                <a:latin typeface="Times New Roman" panose="02020603050405020304" pitchFamily="18" charset="0"/>
                <a:cs typeface="Times New Roman" panose="02020603050405020304" pitchFamily="18" charset="0"/>
              </a:rPr>
              <a:t>e</a:t>
            </a:r>
            <a:r>
              <a:rPr lang="en-US" altLang="ko-KR" sz="2400" dirty="0">
                <a:latin typeface="Times New Roman" panose="02020603050405020304" pitchFamily="18" charset="0"/>
                <a:cs typeface="Times New Roman" panose="02020603050405020304" pitchFamily="18" charset="0"/>
              </a:rPr>
              <a:t>place</a:t>
            </a:r>
            <a:r>
              <a:rPr lang="ko-KR" altLang="en-US" sz="2400" dirty="0">
                <a:latin typeface="Times New Roman" panose="02020603050405020304" pitchFamily="18" charset="0"/>
                <a:cs typeface="Times New Roman" panose="02020603050405020304" pitchFamily="18" charset="0"/>
              </a:rPr>
              <a:t> </a:t>
            </a:r>
            <a:r>
              <a:rPr lang="ko-KR" altLang="en-US" sz="2400" dirty="0" err="1">
                <a:latin typeface="Times New Roman" panose="02020603050405020304" pitchFamily="18" charset="0"/>
                <a:cs typeface="Times New Roman" panose="02020603050405020304" pitchFamily="18" charset="0"/>
              </a:rPr>
              <a:t>the</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O</a:t>
            </a:r>
            <a:r>
              <a:rPr lang="ko-KR" altLang="en-US" sz="2400" dirty="0" err="1">
                <a:latin typeface="Times New Roman" panose="02020603050405020304" pitchFamily="18" charset="0"/>
                <a:cs typeface="Times New Roman" panose="02020603050405020304" pitchFamily="18" charset="0"/>
              </a:rPr>
              <a:t>utliers</a:t>
            </a:r>
            <a:r>
              <a:rPr lang="en-US" altLang="ko-KR" sz="2400" dirty="0">
                <a:latin typeface="Times New Roman" panose="02020603050405020304" pitchFamily="18" charset="0"/>
                <a:cs typeface="Times New Roman" panose="02020603050405020304" pitchFamily="18" charset="0"/>
              </a:rPr>
              <a:t>: U</a:t>
            </a:r>
            <a:r>
              <a:rPr lang="ko-KR" altLang="en-US" sz="2400" dirty="0" err="1">
                <a:latin typeface="Times New Roman" panose="02020603050405020304" pitchFamily="18" charset="0"/>
                <a:cs typeface="Times New Roman" panose="02020603050405020304" pitchFamily="18" charset="0"/>
              </a:rPr>
              <a:t>s</a:t>
            </a:r>
            <a:r>
              <a:rPr lang="en-US" altLang="ko-KR" sz="2400" dirty="0">
                <a:latin typeface="Times New Roman" panose="02020603050405020304" pitchFamily="18" charset="0"/>
                <a:cs typeface="Times New Roman" panose="02020603050405020304" pitchFamily="18" charset="0"/>
              </a:rPr>
              <a:t>ed</a:t>
            </a:r>
            <a:r>
              <a:rPr lang="ko-KR" altLang="en-US" sz="2400" dirty="0">
                <a:latin typeface="Times New Roman" panose="02020603050405020304" pitchFamily="18" charset="0"/>
                <a:cs typeface="Times New Roman" panose="02020603050405020304" pitchFamily="18" charset="0"/>
              </a:rPr>
              <a:t> </a:t>
            </a:r>
            <a:r>
              <a:rPr lang="en-US" altLang="ko-KR" sz="2400" b="1" dirty="0">
                <a:latin typeface="Times New Roman" panose="02020603050405020304" pitchFamily="18" charset="0"/>
                <a:cs typeface="Times New Roman" panose="02020603050405020304" pitchFamily="18" charset="0"/>
              </a:rPr>
              <a:t>L</a:t>
            </a:r>
            <a:r>
              <a:rPr lang="ko-KR" altLang="en-US" sz="2400" b="1" dirty="0" err="1">
                <a:latin typeface="Times New Roman" panose="02020603050405020304" pitchFamily="18" charset="0"/>
                <a:cs typeface="Times New Roman" panose="02020603050405020304" pitchFamily="18" charset="0"/>
              </a:rPr>
              <a:t>inear</a:t>
            </a:r>
            <a:r>
              <a:rPr lang="ko-KR" altLang="en-US" sz="2400" b="1" dirty="0">
                <a:latin typeface="Times New Roman" panose="02020603050405020304" pitchFamily="18" charset="0"/>
                <a:cs typeface="Times New Roman" panose="02020603050405020304" pitchFamily="18" charset="0"/>
              </a:rPr>
              <a:t> </a:t>
            </a:r>
            <a:r>
              <a:rPr lang="en-US" altLang="ko-KR" sz="2400" b="1" dirty="0">
                <a:latin typeface="Times New Roman" panose="02020603050405020304" pitchFamily="18" charset="0"/>
                <a:cs typeface="Times New Roman" panose="02020603050405020304" pitchFamily="18" charset="0"/>
              </a:rPr>
              <a:t>Interpolation</a:t>
            </a:r>
            <a:endParaRPr lang="ko-KR" altLang="en-US" sz="2400"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1153EB19-337B-F6F1-A140-A243EAEC8865}"/>
              </a:ext>
            </a:extLst>
          </p:cNvPr>
          <p:cNvPicPr>
            <a:picLocks noChangeAspect="1"/>
          </p:cNvPicPr>
          <p:nvPr/>
        </p:nvPicPr>
        <p:blipFill>
          <a:blip r:embed="rId4"/>
          <a:stretch>
            <a:fillRect/>
          </a:stretch>
        </p:blipFill>
        <p:spPr>
          <a:xfrm>
            <a:off x="1084130" y="1874265"/>
            <a:ext cx="4618369" cy="3638911"/>
          </a:xfrm>
          <a:prstGeom prst="rect">
            <a:avLst/>
          </a:prstGeom>
        </p:spPr>
      </p:pic>
      <p:pic>
        <p:nvPicPr>
          <p:cNvPr id="8" name="그림 7">
            <a:extLst>
              <a:ext uri="{FF2B5EF4-FFF2-40B4-BE49-F238E27FC236}">
                <a16:creationId xmlns:a16="http://schemas.microsoft.com/office/drawing/2014/main" id="{13F83477-0249-8286-BF47-145C30CD2FE4}"/>
              </a:ext>
            </a:extLst>
          </p:cNvPr>
          <p:cNvPicPr>
            <a:picLocks noChangeAspect="1"/>
          </p:cNvPicPr>
          <p:nvPr/>
        </p:nvPicPr>
        <p:blipFill>
          <a:blip r:embed="rId5"/>
          <a:stretch>
            <a:fillRect/>
          </a:stretch>
        </p:blipFill>
        <p:spPr>
          <a:xfrm>
            <a:off x="6490685" y="1874265"/>
            <a:ext cx="4573829" cy="3639600"/>
          </a:xfrm>
          <a:prstGeom prst="rect">
            <a:avLst/>
          </a:prstGeom>
        </p:spPr>
      </p:pic>
      <p:sp>
        <p:nvSpPr>
          <p:cNvPr id="9" name="화살표: 아래쪽 8">
            <a:extLst>
              <a:ext uri="{FF2B5EF4-FFF2-40B4-BE49-F238E27FC236}">
                <a16:creationId xmlns:a16="http://schemas.microsoft.com/office/drawing/2014/main" id="{23E8CE35-8BDB-B853-42F6-95286B0E43F2}"/>
              </a:ext>
            </a:extLst>
          </p:cNvPr>
          <p:cNvSpPr/>
          <p:nvPr/>
        </p:nvSpPr>
        <p:spPr>
          <a:xfrm rot="16200000">
            <a:off x="5950738" y="3454549"/>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Tree>
    <p:extLst>
      <p:ext uri="{BB962C8B-B14F-4D97-AF65-F5344CB8AC3E}">
        <p14:creationId xmlns:p14="http://schemas.microsoft.com/office/powerpoint/2010/main" val="212426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2AE3-67D2-249F-93D8-78970484B1A1}"/>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
        <p:nvSpPr>
          <p:cNvPr id="3" name="슬라이드 번호 개체 틀 2">
            <a:extLst>
              <a:ext uri="{FF2B5EF4-FFF2-40B4-BE49-F238E27FC236}">
                <a16:creationId xmlns:a16="http://schemas.microsoft.com/office/drawing/2014/main" id="{BD42A40C-E3F1-A599-A55F-0E43BF3347B7}"/>
              </a:ext>
            </a:extLst>
          </p:cNvPr>
          <p:cNvSpPr>
            <a:spLocks noGrp="1"/>
          </p:cNvSpPr>
          <p:nvPr>
            <p:ph type="sldNum" sz="quarter" idx="12"/>
          </p:nvPr>
        </p:nvSpPr>
        <p:spPr/>
        <p:txBody>
          <a:bodyPr/>
          <a:lstStyle/>
          <a:p>
            <a:fld id="{83D37A20-76DD-4CD0-B0FA-805EEE79EC14}" type="slidenum">
              <a:rPr lang="ko-KR" altLang="en-US" smtClean="0"/>
              <a:t>18</a:t>
            </a:fld>
            <a:endParaRPr lang="ko-KR" altLang="en-US"/>
          </a:p>
        </p:txBody>
      </p:sp>
      <p:pic>
        <p:nvPicPr>
          <p:cNvPr id="5" name="Picture 2">
            <a:extLst>
              <a:ext uri="{FF2B5EF4-FFF2-40B4-BE49-F238E27FC236}">
                <a16:creationId xmlns:a16="http://schemas.microsoft.com/office/drawing/2014/main" id="{1BE624A4-1711-4DAA-D7D3-CBA2BDD8E5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19624BD-A23E-F68D-86ED-0DB7C331528E}"/>
              </a:ext>
            </a:extLst>
          </p:cNvPr>
          <p:cNvSpPr txBox="1"/>
          <p:nvPr/>
        </p:nvSpPr>
        <p:spPr>
          <a:xfrm>
            <a:off x="904569" y="1093526"/>
            <a:ext cx="3245400" cy="461665"/>
          </a:xfrm>
          <a:prstGeom prst="rect">
            <a:avLst/>
          </a:prstGeom>
          <a:noFill/>
        </p:spPr>
        <p:txBody>
          <a:bodyPr wrap="square">
            <a:spAutoFit/>
          </a:bodyPr>
          <a:lstStyle/>
          <a:p>
            <a:r>
              <a:rPr lang="en-US" altLang="ko-KR" sz="2400" b="1" dirty="0">
                <a:latin typeface="Times New Roman" panose="02020603050405020304" pitchFamily="18" charset="0"/>
                <a:ea typeface="Roboto Medium"/>
                <a:cs typeface="Times New Roman" panose="02020603050405020304" pitchFamily="18" charset="0"/>
              </a:rPr>
              <a:t>3</a:t>
            </a:r>
            <a:r>
              <a:rPr lang="en-US" altLang="ko-KR" sz="2400" b="1" dirty="0">
                <a:solidFill>
                  <a:schemeClr val="tx1"/>
                </a:solidFill>
                <a:latin typeface="Times New Roman" panose="02020603050405020304" pitchFamily="18" charset="0"/>
                <a:ea typeface="Roboto Medium"/>
                <a:cs typeface="Times New Roman" panose="02020603050405020304" pitchFamily="18" charset="0"/>
              </a:rPr>
              <a:t>. Min-Max scaling</a:t>
            </a:r>
            <a:endParaRPr lang="ko-KR" altLang="en-US" sz="2400" b="1" dirty="0"/>
          </a:p>
        </p:txBody>
      </p:sp>
      <p:sp>
        <p:nvSpPr>
          <p:cNvPr id="9" name="TextBox 8">
            <a:extLst>
              <a:ext uri="{FF2B5EF4-FFF2-40B4-BE49-F238E27FC236}">
                <a16:creationId xmlns:a16="http://schemas.microsoft.com/office/drawing/2014/main" id="{A91C057A-3F71-FF81-C0AE-1318868148E0}"/>
              </a:ext>
            </a:extLst>
          </p:cNvPr>
          <p:cNvSpPr txBox="1"/>
          <p:nvPr/>
        </p:nvSpPr>
        <p:spPr>
          <a:xfrm>
            <a:off x="1910307" y="5193335"/>
            <a:ext cx="8048730" cy="1107996"/>
          </a:xfrm>
          <a:prstGeom prst="rect">
            <a:avLst/>
          </a:prstGeom>
          <a:noFill/>
        </p:spPr>
        <p:txBody>
          <a:bodyPr wrap="square">
            <a:spAutoFit/>
          </a:bodyPr>
          <a:lstStyle/>
          <a:p>
            <a:r>
              <a:rPr lang="en-US" altLang="ko-KR" sz="2400" dirty="0">
                <a:latin typeface="Times New Roman" panose="02020603050405020304" pitchFamily="18" charset="0"/>
                <a:cs typeface="Times New Roman" panose="02020603050405020304" pitchFamily="18" charset="0"/>
              </a:rPr>
              <a:t>14 Variables have </a:t>
            </a:r>
            <a:r>
              <a:rPr lang="en-US" altLang="ko-KR" sz="2400" b="1" dirty="0">
                <a:solidFill>
                  <a:srgbClr val="FF0000"/>
                </a:solidFill>
                <a:latin typeface="Times New Roman" panose="02020603050405020304" pitchFamily="18" charset="0"/>
                <a:cs typeface="Times New Roman" panose="02020603050405020304" pitchFamily="18" charset="0"/>
              </a:rPr>
              <a:t>different magnitude ranges </a:t>
            </a:r>
            <a:r>
              <a:rPr lang="en-US" altLang="ko-KR" dirty="0">
                <a:latin typeface="Times New Roman" panose="02020603050405020304" pitchFamily="18" charset="0"/>
                <a:cs typeface="Times New Roman" panose="02020603050405020304" pitchFamily="18" charset="0"/>
              </a:rPr>
              <a:t>(ex. %, rpm, Pa etc.).</a:t>
            </a:r>
          </a:p>
          <a:p>
            <a:r>
              <a:rPr lang="en-US" altLang="ko-KR" dirty="0">
                <a:latin typeface="Times New Roman" panose="02020603050405020304" pitchFamily="18" charset="0"/>
                <a:cs typeface="Times New Roman" panose="02020603050405020304" pitchFamily="18" charset="0"/>
              </a:rPr>
              <a:t> </a:t>
            </a:r>
            <a:endParaRPr lang="en-US" altLang="ko-KR" sz="2400" dirty="0">
              <a:latin typeface="Times New Roman" panose="02020603050405020304" pitchFamily="18" charset="0"/>
              <a:cs typeface="Times New Roman" panose="02020603050405020304" pitchFamily="18" charset="0"/>
            </a:endParaRPr>
          </a:p>
          <a:p>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400" dirty="0">
                <a:latin typeface="Times New Roman" panose="02020603050405020304" pitchFamily="18" charset="0"/>
                <a:cs typeface="Times New Roman" panose="02020603050405020304" pitchFamily="18" charset="0"/>
              </a:rPr>
              <a:t>Min-Max Scaling [0, 1].</a:t>
            </a:r>
            <a:endParaRPr lang="ko-KR" altLang="en-US" sz="2400" dirty="0">
              <a:latin typeface="Times New Roman" panose="02020603050405020304" pitchFamily="18" charset="0"/>
              <a:cs typeface="Times New Roman" panose="02020603050405020304" pitchFamily="18" charset="0"/>
            </a:endParaRPr>
          </a:p>
        </p:txBody>
      </p:sp>
      <p:sp>
        <p:nvSpPr>
          <p:cNvPr id="6" name="화살표: 아래쪽 5">
            <a:extLst>
              <a:ext uri="{FF2B5EF4-FFF2-40B4-BE49-F238E27FC236}">
                <a16:creationId xmlns:a16="http://schemas.microsoft.com/office/drawing/2014/main" id="{15AD4631-EA94-096D-78C0-A55D8AD6A853}"/>
              </a:ext>
            </a:extLst>
          </p:cNvPr>
          <p:cNvSpPr/>
          <p:nvPr/>
        </p:nvSpPr>
        <p:spPr>
          <a:xfrm rot="16200000">
            <a:off x="5840460" y="3343583"/>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pic>
        <p:nvPicPr>
          <p:cNvPr id="4" name="그림 3">
            <a:extLst>
              <a:ext uri="{FF2B5EF4-FFF2-40B4-BE49-F238E27FC236}">
                <a16:creationId xmlns:a16="http://schemas.microsoft.com/office/drawing/2014/main" id="{834EB976-1B15-5145-33F7-50976D3D1F87}"/>
              </a:ext>
            </a:extLst>
          </p:cNvPr>
          <p:cNvPicPr>
            <a:picLocks noChangeAspect="1"/>
          </p:cNvPicPr>
          <p:nvPr/>
        </p:nvPicPr>
        <p:blipFill>
          <a:blip r:embed="rId4"/>
          <a:stretch>
            <a:fillRect/>
          </a:stretch>
        </p:blipFill>
        <p:spPr>
          <a:xfrm>
            <a:off x="148828" y="2107020"/>
            <a:ext cx="5409207" cy="2918941"/>
          </a:xfrm>
          <a:prstGeom prst="rect">
            <a:avLst/>
          </a:prstGeom>
        </p:spPr>
      </p:pic>
      <p:pic>
        <p:nvPicPr>
          <p:cNvPr id="7" name="그림 6">
            <a:extLst>
              <a:ext uri="{FF2B5EF4-FFF2-40B4-BE49-F238E27FC236}">
                <a16:creationId xmlns:a16="http://schemas.microsoft.com/office/drawing/2014/main" id="{2F6FB455-D38B-0BE2-6458-A319B30FE81D}"/>
              </a:ext>
            </a:extLst>
          </p:cNvPr>
          <p:cNvPicPr>
            <a:picLocks noChangeAspect="1"/>
          </p:cNvPicPr>
          <p:nvPr/>
        </p:nvPicPr>
        <p:blipFill>
          <a:blip r:embed="rId5"/>
          <a:stretch>
            <a:fillRect/>
          </a:stretch>
        </p:blipFill>
        <p:spPr>
          <a:xfrm>
            <a:off x="6311310" y="2107020"/>
            <a:ext cx="5569288" cy="2951466"/>
          </a:xfrm>
          <a:prstGeom prst="rect">
            <a:avLst/>
          </a:prstGeom>
        </p:spPr>
      </p:pic>
    </p:spTree>
    <p:extLst>
      <p:ext uri="{BB962C8B-B14F-4D97-AF65-F5344CB8AC3E}">
        <p14:creationId xmlns:p14="http://schemas.microsoft.com/office/powerpoint/2010/main" val="3859966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2AE3-67D2-249F-93D8-78970484B1A1}"/>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
        <p:nvSpPr>
          <p:cNvPr id="3" name="슬라이드 번호 개체 틀 2">
            <a:extLst>
              <a:ext uri="{FF2B5EF4-FFF2-40B4-BE49-F238E27FC236}">
                <a16:creationId xmlns:a16="http://schemas.microsoft.com/office/drawing/2014/main" id="{BD42A40C-E3F1-A599-A55F-0E43BF3347B7}"/>
              </a:ext>
            </a:extLst>
          </p:cNvPr>
          <p:cNvSpPr>
            <a:spLocks noGrp="1"/>
          </p:cNvSpPr>
          <p:nvPr>
            <p:ph type="sldNum" sz="quarter" idx="12"/>
          </p:nvPr>
        </p:nvSpPr>
        <p:spPr/>
        <p:txBody>
          <a:bodyPr/>
          <a:lstStyle/>
          <a:p>
            <a:fld id="{83D37A20-76DD-4CD0-B0FA-805EEE79EC14}" type="slidenum">
              <a:rPr lang="ko-KR" altLang="en-US" smtClean="0"/>
              <a:t>19</a:t>
            </a:fld>
            <a:endParaRPr lang="ko-KR" altLang="en-US"/>
          </a:p>
        </p:txBody>
      </p:sp>
      <p:pic>
        <p:nvPicPr>
          <p:cNvPr id="5" name="Picture 2">
            <a:extLst>
              <a:ext uri="{FF2B5EF4-FFF2-40B4-BE49-F238E27FC236}">
                <a16:creationId xmlns:a16="http://schemas.microsoft.com/office/drawing/2014/main" id="{1BE624A4-1711-4DAA-D7D3-CBA2BDD8E5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19624BD-A23E-F68D-86ED-0DB7C331528E}"/>
              </a:ext>
            </a:extLst>
          </p:cNvPr>
          <p:cNvSpPr txBox="1"/>
          <p:nvPr/>
        </p:nvSpPr>
        <p:spPr>
          <a:xfrm>
            <a:off x="904569" y="1093526"/>
            <a:ext cx="7968126" cy="461665"/>
          </a:xfrm>
          <a:prstGeom prst="rect">
            <a:avLst/>
          </a:prstGeom>
          <a:noFill/>
        </p:spPr>
        <p:txBody>
          <a:bodyPr wrap="square">
            <a:spAutoFit/>
          </a:bodyPr>
          <a:lstStyle/>
          <a:p>
            <a:r>
              <a:rPr lang="en-US" altLang="ko-KR" sz="2400" b="1" dirty="0">
                <a:latin typeface="Times New Roman" panose="02020603050405020304" pitchFamily="18" charset="0"/>
                <a:ea typeface="Roboto Medium"/>
                <a:cs typeface="Times New Roman" panose="02020603050405020304" pitchFamily="18" charset="0"/>
              </a:rPr>
              <a:t>4</a:t>
            </a:r>
            <a:r>
              <a:rPr lang="en-US" altLang="ko-KR" sz="2400" b="1" dirty="0">
                <a:solidFill>
                  <a:schemeClr val="tx1"/>
                </a:solidFill>
                <a:latin typeface="Times New Roman" panose="02020603050405020304" pitchFamily="18" charset="0"/>
                <a:ea typeface="Roboto Medium"/>
                <a:cs typeface="Times New Roman" panose="02020603050405020304" pitchFamily="18" charset="0"/>
              </a:rPr>
              <a:t>. Butterworth Low Pass Filter</a:t>
            </a:r>
            <a:endParaRPr lang="ko-KR" altLang="en-US" sz="2400" b="1" dirty="0"/>
          </a:p>
        </p:txBody>
      </p:sp>
      <p:sp>
        <p:nvSpPr>
          <p:cNvPr id="12" name="TextBox 11">
            <a:extLst>
              <a:ext uri="{FF2B5EF4-FFF2-40B4-BE49-F238E27FC236}">
                <a16:creationId xmlns:a16="http://schemas.microsoft.com/office/drawing/2014/main" id="{2E1183B9-04B6-7795-9F06-24C11E0EE1D3}"/>
              </a:ext>
            </a:extLst>
          </p:cNvPr>
          <p:cNvSpPr txBox="1"/>
          <p:nvPr/>
        </p:nvSpPr>
        <p:spPr>
          <a:xfrm>
            <a:off x="2193946" y="4817902"/>
            <a:ext cx="7874443" cy="1569660"/>
          </a:xfrm>
          <a:prstGeom prst="rect">
            <a:avLst/>
          </a:prstGeom>
          <a:noFill/>
        </p:spPr>
        <p:txBody>
          <a:bodyPr wrap="square">
            <a:spAutoFit/>
          </a:bodyPr>
          <a:lstStyle/>
          <a:p>
            <a:pPr algn="ctr"/>
            <a:r>
              <a:rPr lang="en-US" altLang="ko-KR" sz="2400" dirty="0">
                <a:latin typeface="Times New Roman" panose="02020603050405020304" pitchFamily="18" charset="0"/>
                <a:cs typeface="Times New Roman" panose="02020603050405020304" pitchFamily="18" charset="0"/>
              </a:rPr>
              <a:t>Don’t Focus</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on</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Changes</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Over Time</a:t>
            </a:r>
          </a:p>
          <a:p>
            <a:pPr algn="ctr"/>
            <a:r>
              <a:rPr lang="en-US" altLang="ko-KR" sz="2400" dirty="0">
                <a:latin typeface="Times New Roman" panose="02020603050405020304" pitchFamily="18" charset="0"/>
                <a:cs typeface="Times New Roman" panose="02020603050405020304" pitchFamily="18" charset="0"/>
              </a:rPr>
              <a:t>Focus on the </a:t>
            </a:r>
            <a:r>
              <a:rPr lang="en-US" altLang="ko-KR" sz="2400" b="1" dirty="0">
                <a:solidFill>
                  <a:srgbClr val="FF0000"/>
                </a:solidFill>
                <a:latin typeface="Times New Roman" panose="02020603050405020304" pitchFamily="18" charset="0"/>
                <a:cs typeface="Times New Roman" panose="02020603050405020304" pitchFamily="18" charset="0"/>
              </a:rPr>
              <a:t>Distribution</a:t>
            </a:r>
            <a:r>
              <a:rPr lang="en-US" altLang="ko-KR" sz="2400" dirty="0">
                <a:latin typeface="Times New Roman" panose="02020603050405020304" pitchFamily="18" charset="0"/>
                <a:cs typeface="Times New Roman" panose="02020603050405020304" pitchFamily="18" charset="0"/>
              </a:rPr>
              <a:t> of Variables</a:t>
            </a:r>
          </a:p>
          <a:p>
            <a:pPr algn="ctr"/>
            <a:endParaRPr lang="en-US" altLang="ko-KR" sz="2400" dirty="0">
              <a:latin typeface="Times New Roman" panose="02020603050405020304" pitchFamily="18" charset="0"/>
              <a:cs typeface="Times New Roman" panose="02020603050405020304" pitchFamily="18" charset="0"/>
            </a:endParaRPr>
          </a:p>
          <a:p>
            <a:pPr algn="ctr"/>
            <a:r>
              <a:rPr lang="en-US" altLang="ko-KR" sz="2400" b="1" dirty="0">
                <a:latin typeface="Times New Roman" panose="02020603050405020304" pitchFamily="18" charset="0"/>
                <a:cs typeface="Times New Roman" panose="02020603050405020304" pitchFamily="18" charset="0"/>
              </a:rPr>
              <a:t>Noise</a:t>
            </a:r>
            <a:r>
              <a:rPr lang="en-US" altLang="ko-KR"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D</a:t>
            </a:r>
            <a:r>
              <a:rPr lang="en-US" altLang="ko-KR" sz="2400" dirty="0">
                <a:latin typeface="Times New Roman" panose="02020603050405020304" pitchFamily="18" charset="0"/>
                <a:cs typeface="Times New Roman" panose="02020603050405020304" pitchFamily="18" charset="0"/>
              </a:rPr>
              <a:t>istributed with a </a:t>
            </a:r>
            <a:r>
              <a:rPr lang="en-US" altLang="ko-KR" sz="2400" b="1" dirty="0">
                <a:latin typeface="Times New Roman" panose="02020603050405020304" pitchFamily="18" charset="0"/>
                <a:cs typeface="Times New Roman" panose="02020603050405020304" pitchFamily="18" charset="0"/>
              </a:rPr>
              <a:t>Large Standard Deviation</a:t>
            </a:r>
          </a:p>
        </p:txBody>
      </p:sp>
      <p:sp>
        <p:nvSpPr>
          <p:cNvPr id="4" name="화살표: 아래쪽 3">
            <a:extLst>
              <a:ext uri="{FF2B5EF4-FFF2-40B4-BE49-F238E27FC236}">
                <a16:creationId xmlns:a16="http://schemas.microsoft.com/office/drawing/2014/main" id="{DE4C108C-E20C-2BE4-D370-ED7B20298185}"/>
              </a:ext>
            </a:extLst>
          </p:cNvPr>
          <p:cNvSpPr/>
          <p:nvPr/>
        </p:nvSpPr>
        <p:spPr>
          <a:xfrm rot="16200000">
            <a:off x="6036956" y="3014511"/>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pic>
        <p:nvPicPr>
          <p:cNvPr id="6" name="그림 5">
            <a:extLst>
              <a:ext uri="{FF2B5EF4-FFF2-40B4-BE49-F238E27FC236}">
                <a16:creationId xmlns:a16="http://schemas.microsoft.com/office/drawing/2014/main" id="{B6D08A37-9C02-5C1A-C533-1927488110CF}"/>
              </a:ext>
            </a:extLst>
          </p:cNvPr>
          <p:cNvPicPr>
            <a:picLocks noChangeAspect="1"/>
          </p:cNvPicPr>
          <p:nvPr/>
        </p:nvPicPr>
        <p:blipFill>
          <a:blip r:embed="rId4"/>
          <a:stretch>
            <a:fillRect/>
          </a:stretch>
        </p:blipFill>
        <p:spPr>
          <a:xfrm>
            <a:off x="195774" y="1734225"/>
            <a:ext cx="5569288" cy="2951466"/>
          </a:xfrm>
          <a:prstGeom prst="rect">
            <a:avLst/>
          </a:prstGeom>
        </p:spPr>
      </p:pic>
      <p:pic>
        <p:nvPicPr>
          <p:cNvPr id="9" name="그림 8">
            <a:extLst>
              <a:ext uri="{FF2B5EF4-FFF2-40B4-BE49-F238E27FC236}">
                <a16:creationId xmlns:a16="http://schemas.microsoft.com/office/drawing/2014/main" id="{FF2B3C7B-B178-82B4-BD0C-A5C6CBE89A52}"/>
              </a:ext>
            </a:extLst>
          </p:cNvPr>
          <p:cNvPicPr>
            <a:picLocks noChangeAspect="1"/>
          </p:cNvPicPr>
          <p:nvPr/>
        </p:nvPicPr>
        <p:blipFill>
          <a:blip r:embed="rId5"/>
          <a:stretch>
            <a:fillRect/>
          </a:stretch>
        </p:blipFill>
        <p:spPr>
          <a:xfrm>
            <a:off x="6426940" y="1797600"/>
            <a:ext cx="5569288" cy="2855600"/>
          </a:xfrm>
          <a:prstGeom prst="rect">
            <a:avLst/>
          </a:prstGeom>
        </p:spPr>
      </p:pic>
    </p:spTree>
    <p:extLst>
      <p:ext uri="{BB962C8B-B14F-4D97-AF65-F5344CB8AC3E}">
        <p14:creationId xmlns:p14="http://schemas.microsoft.com/office/powerpoint/2010/main" val="213512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31770B-63FC-5E8E-6ABC-4FBE9A89B577}"/>
              </a:ext>
            </a:extLst>
          </p:cNvPr>
          <p:cNvSpPr txBox="1"/>
          <p:nvPr/>
        </p:nvSpPr>
        <p:spPr>
          <a:xfrm>
            <a:off x="4076216" y="560723"/>
            <a:ext cx="4039568" cy="923330"/>
          </a:xfrm>
          <a:prstGeom prst="rect">
            <a:avLst/>
          </a:prstGeom>
          <a:noFill/>
        </p:spPr>
        <p:txBody>
          <a:bodyPr wrap="square">
            <a:spAutoFit/>
          </a:bodyPr>
          <a:lstStyle/>
          <a:p>
            <a:r>
              <a:rPr lang="en-US" altLang="ko-KR" sz="5400" b="1" dirty="0">
                <a:latin typeface="Times New Roman" panose="02020603050405020304" pitchFamily="18" charset="0"/>
                <a:cs typeface="Times New Roman" panose="02020603050405020304" pitchFamily="18" charset="0"/>
              </a:rPr>
              <a:t>CONTENTS</a:t>
            </a:r>
          </a:p>
        </p:txBody>
      </p:sp>
      <p:sp>
        <p:nvSpPr>
          <p:cNvPr id="2" name="TextBox 1">
            <a:extLst>
              <a:ext uri="{FF2B5EF4-FFF2-40B4-BE49-F238E27FC236}">
                <a16:creationId xmlns:a16="http://schemas.microsoft.com/office/drawing/2014/main" id="{95592AE3-67D2-249F-93D8-78970484B1A1}"/>
              </a:ext>
            </a:extLst>
          </p:cNvPr>
          <p:cNvSpPr txBox="1"/>
          <p:nvPr/>
        </p:nvSpPr>
        <p:spPr>
          <a:xfrm>
            <a:off x="2392566" y="1648025"/>
            <a:ext cx="7988968" cy="4832092"/>
          </a:xfrm>
          <a:prstGeom prst="rect">
            <a:avLst/>
          </a:prstGeom>
          <a:noFill/>
        </p:spPr>
        <p:txBody>
          <a:bodyPr wrap="square">
            <a:spAutoFit/>
          </a:bodyPr>
          <a:lstStyle/>
          <a:p>
            <a:r>
              <a:rPr lang="en-US" altLang="ko-KR" sz="2800" dirty="0">
                <a:latin typeface="Times New Roman" panose="02020603050405020304" pitchFamily="18" charset="0"/>
                <a:cs typeface="Times New Roman" panose="02020603050405020304" pitchFamily="18" charset="0"/>
              </a:rPr>
              <a:t>1. Proposal Review</a:t>
            </a:r>
          </a:p>
          <a:p>
            <a:r>
              <a:rPr lang="en-US" altLang="ko-KR" sz="2800" dirty="0">
                <a:latin typeface="Times New Roman" panose="02020603050405020304" pitchFamily="18" charset="0"/>
                <a:cs typeface="Times New Roman" panose="02020603050405020304" pitchFamily="18" charset="0"/>
              </a:rPr>
              <a:t> </a:t>
            </a:r>
          </a:p>
          <a:p>
            <a:r>
              <a:rPr lang="en-US" altLang="ko-KR" sz="2800" dirty="0">
                <a:latin typeface="Times New Roman" panose="02020603050405020304" pitchFamily="18" charset="0"/>
                <a:cs typeface="Times New Roman" panose="02020603050405020304" pitchFamily="18" charset="0"/>
              </a:rPr>
              <a:t>2. Baseline Journal Implementation</a:t>
            </a:r>
          </a:p>
          <a:p>
            <a:endParaRPr lang="en-US" altLang="ko-KR" sz="2800" dirty="0">
              <a:latin typeface="Times New Roman" panose="02020603050405020304" pitchFamily="18" charset="0"/>
              <a:cs typeface="Times New Roman" panose="02020603050405020304" pitchFamily="18" charset="0"/>
            </a:endParaRPr>
          </a:p>
          <a:p>
            <a:r>
              <a:rPr lang="en-US" altLang="ko-KR" sz="2800" dirty="0">
                <a:latin typeface="Times New Roman" panose="02020603050405020304" pitchFamily="18" charset="0"/>
                <a:cs typeface="Times New Roman" panose="02020603050405020304" pitchFamily="18" charset="0"/>
              </a:rPr>
              <a:t>3. Data Preprocessing</a:t>
            </a:r>
          </a:p>
          <a:p>
            <a:endParaRPr lang="en-US" altLang="ko-KR" sz="2800" dirty="0">
              <a:latin typeface="Times New Roman" panose="02020603050405020304" pitchFamily="18" charset="0"/>
              <a:cs typeface="Times New Roman" panose="02020603050405020304" pitchFamily="18" charset="0"/>
            </a:endParaRPr>
          </a:p>
          <a:p>
            <a:r>
              <a:rPr lang="en-US" altLang="ko-KR" sz="2800" dirty="0">
                <a:latin typeface="Times New Roman" panose="02020603050405020304" pitchFamily="18" charset="0"/>
                <a:cs typeface="Times New Roman" panose="02020603050405020304" pitchFamily="18" charset="0"/>
              </a:rPr>
              <a:t>4. Classification Model Improvement</a:t>
            </a:r>
          </a:p>
          <a:p>
            <a:endParaRPr lang="en-US" altLang="ko-KR" sz="2800" dirty="0">
              <a:latin typeface="Times New Roman" panose="02020603050405020304" pitchFamily="18" charset="0"/>
              <a:cs typeface="Times New Roman" panose="02020603050405020304" pitchFamily="18" charset="0"/>
            </a:endParaRPr>
          </a:p>
          <a:p>
            <a:r>
              <a:rPr lang="en-US" altLang="ko-KR" sz="2800" dirty="0">
                <a:latin typeface="Times New Roman" panose="02020603050405020304" pitchFamily="18" charset="0"/>
                <a:cs typeface="Times New Roman" panose="02020603050405020304" pitchFamily="18" charset="0"/>
              </a:rPr>
              <a:t>5. Result &amp; Discussion</a:t>
            </a:r>
          </a:p>
          <a:p>
            <a:endParaRPr lang="en-US" altLang="ko-KR" sz="2800" dirty="0">
              <a:latin typeface="Times New Roman" panose="02020603050405020304" pitchFamily="18" charset="0"/>
              <a:cs typeface="Times New Roman" panose="02020603050405020304" pitchFamily="18" charset="0"/>
            </a:endParaRPr>
          </a:p>
          <a:p>
            <a:r>
              <a:rPr lang="en-US" altLang="ko-KR" sz="2800" dirty="0">
                <a:latin typeface="Times New Roman" panose="02020603050405020304" pitchFamily="18" charset="0"/>
                <a:cs typeface="Times New Roman" panose="02020603050405020304" pitchFamily="18" charset="0"/>
              </a:rPr>
              <a:t>6. Additional Research – BOSCH Engine Datasets</a:t>
            </a:r>
          </a:p>
        </p:txBody>
      </p:sp>
      <p:sp>
        <p:nvSpPr>
          <p:cNvPr id="6" name="슬라이드 번호 개체 틀 5">
            <a:extLst>
              <a:ext uri="{FF2B5EF4-FFF2-40B4-BE49-F238E27FC236}">
                <a16:creationId xmlns:a16="http://schemas.microsoft.com/office/drawing/2014/main" id="{FAD2BC63-1987-E655-AA61-91EC4EAEABB8}"/>
              </a:ext>
            </a:extLst>
          </p:cNvPr>
          <p:cNvSpPr>
            <a:spLocks noGrp="1"/>
          </p:cNvSpPr>
          <p:nvPr>
            <p:ph type="sldNum" sz="quarter" idx="12"/>
          </p:nvPr>
        </p:nvSpPr>
        <p:spPr/>
        <p:txBody>
          <a:bodyPr/>
          <a:lstStyle/>
          <a:p>
            <a:fld id="{83D37A20-76DD-4CD0-B0FA-805EEE79EC14}" type="slidenum">
              <a:rPr lang="ko-KR" altLang="en-US" smtClean="0"/>
              <a:t>2</a:t>
            </a:fld>
            <a:endParaRPr lang="ko-KR" altLang="en-US"/>
          </a:p>
        </p:txBody>
      </p:sp>
      <p:pic>
        <p:nvPicPr>
          <p:cNvPr id="7" name="Picture 2">
            <a:extLst>
              <a:ext uri="{FF2B5EF4-FFF2-40B4-BE49-F238E27FC236}">
                <a16:creationId xmlns:a16="http://schemas.microsoft.com/office/drawing/2014/main" id="{EE6264DD-69B3-4430-A4EE-33757217FD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5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D72B646E-D306-3584-5036-E3EFA1B745AD}"/>
              </a:ext>
            </a:extLst>
          </p:cNvPr>
          <p:cNvSpPr>
            <a:spLocks noGrp="1"/>
          </p:cNvSpPr>
          <p:nvPr>
            <p:ph type="title"/>
          </p:nvPr>
        </p:nvSpPr>
        <p:spPr/>
        <p:txBody>
          <a:bodyPr/>
          <a:lstStyle/>
          <a:p>
            <a:r>
              <a:rPr lang="en-US" altLang="ko-KR" b="1" dirty="0">
                <a:latin typeface="Times New Roman" panose="02020603050405020304" pitchFamily="18" charset="0"/>
                <a:cs typeface="Times New Roman" panose="02020603050405020304" pitchFamily="18" charset="0"/>
              </a:rPr>
              <a:t>4. Classification Model 	Improvement</a:t>
            </a:r>
            <a:endParaRPr lang="ko-KR" altLang="en-US" b="1" dirty="0">
              <a:latin typeface="Times New Roman" panose="02020603050405020304" pitchFamily="18" charset="0"/>
              <a:cs typeface="Times New Roman" panose="02020603050405020304" pitchFamily="18" charset="0"/>
            </a:endParaRPr>
          </a:p>
        </p:txBody>
      </p:sp>
      <p:sp>
        <p:nvSpPr>
          <p:cNvPr id="6" name="텍스트 개체 틀 5">
            <a:extLst>
              <a:ext uri="{FF2B5EF4-FFF2-40B4-BE49-F238E27FC236}">
                <a16:creationId xmlns:a16="http://schemas.microsoft.com/office/drawing/2014/main" id="{C164A26F-1101-7463-0B87-1D85C09EC42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9B4132-C132-41E4-BDCD-023BE7666045}"/>
              </a:ext>
            </a:extLst>
          </p:cNvPr>
          <p:cNvSpPr>
            <a:spLocks noGrp="1"/>
          </p:cNvSpPr>
          <p:nvPr>
            <p:ph type="sldNum" sz="quarter" idx="12"/>
          </p:nvPr>
        </p:nvSpPr>
        <p:spPr/>
        <p:txBody>
          <a:bodyPr/>
          <a:lstStyle/>
          <a:p>
            <a:fld id="{83D37A20-76DD-4CD0-B0FA-805EEE79EC14}" type="slidenum">
              <a:rPr lang="ko-KR" altLang="en-US" smtClean="0"/>
              <a:t>20</a:t>
            </a:fld>
            <a:endParaRPr lang="ko-KR" altLang="en-US"/>
          </a:p>
        </p:txBody>
      </p:sp>
    </p:spTree>
    <p:extLst>
      <p:ext uri="{BB962C8B-B14F-4D97-AF65-F5344CB8AC3E}">
        <p14:creationId xmlns:p14="http://schemas.microsoft.com/office/powerpoint/2010/main" val="405336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88C72-DF1B-C1F0-1839-0B7C37AD3D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FE125E-C7A2-405D-3782-12757FE56446}"/>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3. Data Preprocessing</a:t>
            </a:r>
          </a:p>
        </p:txBody>
      </p:sp>
      <p:sp>
        <p:nvSpPr>
          <p:cNvPr id="3" name="슬라이드 번호 개체 틀 2">
            <a:extLst>
              <a:ext uri="{FF2B5EF4-FFF2-40B4-BE49-F238E27FC236}">
                <a16:creationId xmlns:a16="http://schemas.microsoft.com/office/drawing/2014/main" id="{26A97A2C-105C-F070-FC6F-20610FCFD9FB}"/>
              </a:ext>
            </a:extLst>
          </p:cNvPr>
          <p:cNvSpPr>
            <a:spLocks noGrp="1"/>
          </p:cNvSpPr>
          <p:nvPr>
            <p:ph type="sldNum" sz="quarter" idx="12"/>
          </p:nvPr>
        </p:nvSpPr>
        <p:spPr/>
        <p:txBody>
          <a:bodyPr/>
          <a:lstStyle/>
          <a:p>
            <a:fld id="{83D37A20-76DD-4CD0-B0FA-805EEE79EC14}" type="slidenum">
              <a:rPr lang="ko-KR" altLang="en-US" smtClean="0"/>
              <a:t>21</a:t>
            </a:fld>
            <a:endParaRPr lang="ko-KR" altLang="en-US"/>
          </a:p>
        </p:txBody>
      </p:sp>
      <p:pic>
        <p:nvPicPr>
          <p:cNvPr id="5" name="Picture 2">
            <a:extLst>
              <a:ext uri="{FF2B5EF4-FFF2-40B4-BE49-F238E27FC236}">
                <a16:creationId xmlns:a16="http://schemas.microsoft.com/office/drawing/2014/main" id="{30F4E2C8-EC86-FD2B-A5FB-C891105A61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2CDADC3-9AAB-5DB6-A403-676593F0476E}"/>
              </a:ext>
            </a:extLst>
          </p:cNvPr>
          <p:cNvSpPr txBox="1"/>
          <p:nvPr/>
        </p:nvSpPr>
        <p:spPr>
          <a:xfrm>
            <a:off x="904569" y="1093526"/>
            <a:ext cx="7968126" cy="461665"/>
          </a:xfrm>
          <a:prstGeom prst="rect">
            <a:avLst/>
          </a:prstGeom>
          <a:noFill/>
        </p:spPr>
        <p:txBody>
          <a:bodyPr wrap="square">
            <a:spAutoFit/>
          </a:bodyPr>
          <a:lstStyle/>
          <a:p>
            <a:r>
              <a:rPr lang="en-US" altLang="ko-KR" sz="2400" b="1" dirty="0">
                <a:latin typeface="Times New Roman" panose="02020603050405020304" pitchFamily="18" charset="0"/>
                <a:ea typeface="Roboto Medium"/>
                <a:cs typeface="Times New Roman" panose="02020603050405020304" pitchFamily="18" charset="0"/>
              </a:rPr>
              <a:t>Test / Train Datasets Split</a:t>
            </a:r>
            <a:endParaRPr lang="ko-KR" altLang="en-US" sz="2400" b="1" dirty="0"/>
          </a:p>
        </p:txBody>
      </p:sp>
      <p:sp>
        <p:nvSpPr>
          <p:cNvPr id="12" name="TextBox 11">
            <a:extLst>
              <a:ext uri="{FF2B5EF4-FFF2-40B4-BE49-F238E27FC236}">
                <a16:creationId xmlns:a16="http://schemas.microsoft.com/office/drawing/2014/main" id="{8AB67665-1542-2EF7-9BFB-2F0F90D88E08}"/>
              </a:ext>
            </a:extLst>
          </p:cNvPr>
          <p:cNvSpPr txBox="1"/>
          <p:nvPr/>
        </p:nvSpPr>
        <p:spPr>
          <a:xfrm>
            <a:off x="2158778" y="4194186"/>
            <a:ext cx="7874443" cy="1200329"/>
          </a:xfrm>
          <a:prstGeom prst="rect">
            <a:avLst/>
          </a:prstGeom>
          <a:noFill/>
        </p:spPr>
        <p:txBody>
          <a:bodyPr wrap="square">
            <a:spAutoFit/>
          </a:bodyPr>
          <a:lstStyle/>
          <a:p>
            <a:pPr algn="ctr"/>
            <a:r>
              <a:rPr lang="en-US" altLang="ko-KR" sz="2400" dirty="0">
                <a:latin typeface="Times New Roman" panose="02020603050405020304" pitchFamily="18" charset="0"/>
                <a:cs typeface="Times New Roman" panose="02020603050405020304" pitchFamily="18" charset="0"/>
              </a:rPr>
              <a:t>Choose: (Train: 32,000, Test: 8,000)</a:t>
            </a:r>
          </a:p>
          <a:p>
            <a:pPr algn="ctr"/>
            <a:endParaRPr lang="en-US" altLang="ko-KR" sz="2400" dirty="0">
              <a:latin typeface="Times New Roman" panose="02020603050405020304" pitchFamily="18" charset="0"/>
              <a:cs typeface="Times New Roman" panose="02020603050405020304" pitchFamily="18" charset="0"/>
            </a:endParaRPr>
          </a:p>
          <a:p>
            <a:pPr algn="ctr"/>
            <a:r>
              <a:rPr lang="en-US" altLang="ko-KR" sz="2400" dirty="0">
                <a:latin typeface="Times New Roman" panose="02020603050405020304" pitchFamily="18" charset="0"/>
                <a:cs typeface="Times New Roman" panose="02020603050405020304" pitchFamily="18" charset="0"/>
              </a:rPr>
              <a:t>The Same Number of Train &amp; Test </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400" b="1" dirty="0">
                <a:latin typeface="Times New Roman" panose="02020603050405020304" pitchFamily="18" charset="0"/>
                <a:cs typeface="Times New Roman" panose="02020603050405020304" pitchFamily="18" charset="0"/>
                <a:sym typeface="Wingdings" panose="05000000000000000000" pitchFamily="2" charset="2"/>
              </a:rPr>
              <a:t>Fairness Train</a:t>
            </a:r>
          </a:p>
        </p:txBody>
      </p:sp>
      <p:sp>
        <p:nvSpPr>
          <p:cNvPr id="6" name="TextBox 5">
            <a:extLst>
              <a:ext uri="{FF2B5EF4-FFF2-40B4-BE49-F238E27FC236}">
                <a16:creationId xmlns:a16="http://schemas.microsoft.com/office/drawing/2014/main" id="{73BEA728-B664-D909-2122-8F806EC141DE}"/>
              </a:ext>
            </a:extLst>
          </p:cNvPr>
          <p:cNvSpPr txBox="1"/>
          <p:nvPr/>
        </p:nvSpPr>
        <p:spPr>
          <a:xfrm>
            <a:off x="904569" y="2133580"/>
            <a:ext cx="10427285" cy="1825949"/>
          </a:xfrm>
          <a:prstGeom prst="rect">
            <a:avLst/>
          </a:prstGeom>
          <a:noFill/>
          <a:ln>
            <a:solidFill>
              <a:schemeClr val="tx1"/>
            </a:solidFill>
          </a:ln>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nSpc>
                <a:spcPct val="150000"/>
              </a:lnSpc>
            </a:pPr>
            <a:r>
              <a:rPr lang="en-US" altLang="ko-KR" sz="2000" dirty="0">
                <a:latin typeface="Times New Roman" panose="02020603050405020304" pitchFamily="18" charset="0"/>
                <a:ea typeface="맑은 고딕"/>
                <a:cs typeface="Times New Roman" panose="02020603050405020304" pitchFamily="18" charset="0"/>
              </a:rPr>
              <a:t>Fault type 0: Normal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ko-KR" sz="2000" dirty="0">
                <a:latin typeface="Times New Roman" panose="02020603050405020304" pitchFamily="18" charset="0"/>
                <a:ea typeface="맑은 고딕"/>
                <a:cs typeface="Times New Roman" panose="02020603050405020304" pitchFamily="18" charset="0"/>
              </a:rPr>
              <a:t>10,000 entries)</a:t>
            </a:r>
          </a:p>
          <a:p>
            <a:pPr>
              <a:lnSpc>
                <a:spcPct val="150000"/>
              </a:lnSpc>
            </a:pPr>
            <a:r>
              <a:rPr lang="en-US" altLang="ko-KR" sz="2000" dirty="0">
                <a:latin typeface="Times New Roman" panose="02020603050405020304" pitchFamily="18" charset="0"/>
                <a:ea typeface="맑은 고딕"/>
                <a:cs typeface="Times New Roman" panose="02020603050405020304" pitchFamily="18" charset="0"/>
              </a:rPr>
              <a:t>Fault type 1: Rich mixture - High Pressure, Incorrect Sensor, etc.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ko-KR" sz="2000" dirty="0">
                <a:latin typeface="Times New Roman" panose="02020603050405020304" pitchFamily="18" charset="0"/>
                <a:ea typeface="맑은 고딕"/>
                <a:cs typeface="Times New Roman" panose="02020603050405020304" pitchFamily="18" charset="0"/>
              </a:rPr>
              <a:t>10,000 entries)</a:t>
            </a:r>
          </a:p>
          <a:p>
            <a:pPr>
              <a:lnSpc>
                <a:spcPct val="150000"/>
              </a:lnSpc>
            </a:pPr>
            <a:r>
              <a:rPr lang="en-US" altLang="ko-KR" sz="2000" dirty="0">
                <a:latin typeface="Times New Roman" panose="02020603050405020304" pitchFamily="18" charset="0"/>
                <a:ea typeface="맑은 고딕"/>
                <a:cs typeface="Times New Roman" panose="02020603050405020304" pitchFamily="18" charset="0"/>
              </a:rPr>
              <a:t>Fault type 2: Lean mixture – Low Pressure,  Incorrect Sensor, etc.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ko-KR" sz="2000" dirty="0">
                <a:latin typeface="Times New Roman" panose="02020603050405020304" pitchFamily="18" charset="0"/>
                <a:ea typeface="맑은 고딕"/>
                <a:cs typeface="Times New Roman" panose="02020603050405020304" pitchFamily="18" charset="0"/>
              </a:rPr>
              <a:t>10,000 entries)</a:t>
            </a:r>
          </a:p>
          <a:p>
            <a:pPr>
              <a:lnSpc>
                <a:spcPct val="150000"/>
              </a:lnSpc>
            </a:pPr>
            <a:r>
              <a:rPr lang="en-US" altLang="ko-KR" sz="2000" dirty="0">
                <a:latin typeface="Times New Roman" panose="02020603050405020304" pitchFamily="18" charset="0"/>
                <a:ea typeface="맑은 고딕"/>
                <a:cs typeface="Times New Roman" panose="02020603050405020304" pitchFamily="18" charset="0"/>
              </a:rPr>
              <a:t>Fault type 3: Low Voltage – Worn Spark, Defective Coil, etc.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ko-KR" sz="2000" dirty="0">
                <a:latin typeface="Times New Roman" panose="02020603050405020304" pitchFamily="18" charset="0"/>
                <a:ea typeface="맑은 고딕"/>
                <a:cs typeface="Times New Roman" panose="02020603050405020304" pitchFamily="18" charset="0"/>
              </a:rPr>
              <a:t>10,000 entries)</a:t>
            </a:r>
          </a:p>
        </p:txBody>
      </p:sp>
      <p:sp>
        <p:nvSpPr>
          <p:cNvPr id="18" name="TextBox 17">
            <a:extLst>
              <a:ext uri="{FF2B5EF4-FFF2-40B4-BE49-F238E27FC236}">
                <a16:creationId xmlns:a16="http://schemas.microsoft.com/office/drawing/2014/main" id="{EEE67118-8450-3EDB-A5FF-09CE2E8E0215}"/>
              </a:ext>
            </a:extLst>
          </p:cNvPr>
          <p:cNvSpPr txBox="1"/>
          <p:nvPr/>
        </p:nvSpPr>
        <p:spPr>
          <a:xfrm>
            <a:off x="169972" y="1671915"/>
            <a:ext cx="10250378" cy="461665"/>
          </a:xfrm>
          <a:prstGeom prst="rect">
            <a:avLst/>
          </a:prstGeom>
          <a:noFill/>
        </p:spPr>
        <p:txBody>
          <a:bodyPr wrap="square">
            <a:spAutoFit/>
          </a:bodyPr>
          <a:lstStyle/>
          <a:p>
            <a:pPr algn="ctr"/>
            <a:r>
              <a:rPr lang="en-US" altLang="ko-KR" sz="2400" b="1" dirty="0" err="1">
                <a:latin typeface="Times New Roman" panose="02020603050405020304" pitchFamily="18" charset="0"/>
                <a:cs typeface="Times New Roman" panose="02020603050405020304" pitchFamily="18" charset="0"/>
              </a:rPr>
              <a:t>StratifiedKFold</a:t>
            </a:r>
            <a:r>
              <a:rPr lang="en-US" altLang="ko-KR" sz="1800" dirty="0">
                <a:latin typeface="Times New Roman" panose="02020603050405020304" pitchFamily="18" charset="0"/>
                <a:cs typeface="Times New Roman" panose="02020603050405020304" pitchFamily="18" charset="0"/>
              </a:rPr>
              <a:t>: The </a:t>
            </a:r>
            <a:r>
              <a:rPr lang="en-US" altLang="ko-KR" sz="1800" dirty="0" err="1">
                <a:latin typeface="Times New Roman" panose="02020603050405020304" pitchFamily="18" charset="0"/>
                <a:cs typeface="Times New Roman" panose="02020603050405020304" pitchFamily="18" charset="0"/>
              </a:rPr>
              <a:t>Kfold</a:t>
            </a:r>
            <a:r>
              <a:rPr lang="en-US" altLang="ko-KR" sz="1800" dirty="0">
                <a:latin typeface="Times New Roman" panose="02020603050405020304" pitchFamily="18" charset="0"/>
                <a:cs typeface="Times New Roman" panose="02020603050405020304" pitchFamily="18" charset="0"/>
              </a:rPr>
              <a:t> is designed for label datasets with </a:t>
            </a:r>
            <a:r>
              <a:rPr lang="en-US" altLang="ko-KR" sz="1800" b="1" dirty="0">
                <a:latin typeface="Times New Roman" panose="02020603050405020304" pitchFamily="18" charset="0"/>
                <a:cs typeface="Times New Roman" panose="02020603050405020304" pitchFamily="18" charset="0"/>
              </a:rPr>
              <a:t>imbalanced distributions</a:t>
            </a:r>
            <a:r>
              <a:rPr lang="en-US" altLang="ko-KR"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43123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F3DEA5C0-0444-452D-CCE4-4965269701D9}"/>
              </a:ext>
            </a:extLst>
          </p:cNvPr>
          <p:cNvSpPr>
            <a:spLocks noGrp="1"/>
          </p:cNvSpPr>
          <p:nvPr>
            <p:ph type="sldNum" sz="quarter" idx="12"/>
          </p:nvPr>
        </p:nvSpPr>
        <p:spPr/>
        <p:txBody>
          <a:bodyPr/>
          <a:lstStyle/>
          <a:p>
            <a:fld id="{83D37A20-76DD-4CD0-B0FA-805EEE79EC14}" type="slidenum">
              <a:rPr lang="ko-KR" altLang="en-US" smtClean="0"/>
              <a:t>22</a:t>
            </a:fld>
            <a:endParaRPr lang="ko-KR" altLang="en-US"/>
          </a:p>
        </p:txBody>
      </p:sp>
      <p:pic>
        <p:nvPicPr>
          <p:cNvPr id="5" name="Picture 2">
            <a:extLst>
              <a:ext uri="{FF2B5EF4-FFF2-40B4-BE49-F238E27FC236}">
                <a16:creationId xmlns:a16="http://schemas.microsoft.com/office/drawing/2014/main" id="{77292DB7-35FB-DCB6-71A3-D4DD76DB2E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F7931C6-6CD6-5D8A-2335-99CDD047BEFC}"/>
              </a:ext>
            </a:extLst>
          </p:cNvPr>
          <p:cNvSpPr txBox="1"/>
          <p:nvPr/>
        </p:nvSpPr>
        <p:spPr>
          <a:xfrm>
            <a:off x="3475138" y="5491845"/>
            <a:ext cx="1802950" cy="707886"/>
          </a:xfrm>
          <a:prstGeom prst="rect">
            <a:avLst/>
          </a:prstGeom>
          <a:noFill/>
          <a:ln>
            <a:noFill/>
          </a:ln>
        </p:spPr>
        <p:txBody>
          <a:bodyPr wrap="square">
            <a:spAutoFit/>
          </a:bodyPr>
          <a:lstStyle/>
          <a:p>
            <a:r>
              <a:rPr lang="en-US" altLang="ko-KR" sz="2000" dirty="0">
                <a:latin typeface="Times New Roman" panose="02020603050405020304" pitchFamily="18" charset="0"/>
                <a:cs typeface="Times New Roman" panose="02020603050405020304" pitchFamily="18" charset="0"/>
              </a:rPr>
              <a:t>Recall: 0.99</a:t>
            </a:r>
          </a:p>
          <a:p>
            <a:r>
              <a:rPr lang="en-US" altLang="ko-KR" sz="2000" dirty="0">
                <a:latin typeface="Times New Roman" panose="02020603050405020304" pitchFamily="18" charset="0"/>
                <a:cs typeface="Times New Roman" panose="02020603050405020304" pitchFamily="18" charset="0"/>
              </a:rPr>
              <a:t>F1-Score: 0.99</a:t>
            </a:r>
          </a:p>
        </p:txBody>
      </p:sp>
      <p:sp>
        <p:nvSpPr>
          <p:cNvPr id="27" name="TextBox 26">
            <a:extLst>
              <a:ext uri="{FF2B5EF4-FFF2-40B4-BE49-F238E27FC236}">
                <a16:creationId xmlns:a16="http://schemas.microsoft.com/office/drawing/2014/main" id="{E145FD3A-AE17-9D83-25FC-2DA77A193A43}"/>
              </a:ext>
            </a:extLst>
          </p:cNvPr>
          <p:cNvSpPr txBox="1"/>
          <p:nvPr/>
        </p:nvSpPr>
        <p:spPr>
          <a:xfrm>
            <a:off x="1192920" y="5491845"/>
            <a:ext cx="1889551" cy="707886"/>
          </a:xfrm>
          <a:prstGeom prst="rect">
            <a:avLst/>
          </a:prstGeom>
          <a:noFill/>
          <a:ln>
            <a:noFill/>
          </a:ln>
        </p:spPr>
        <p:txBody>
          <a:bodyPr wrap="square">
            <a:spAutoFit/>
          </a:bodyPr>
          <a:lstStyle/>
          <a:p>
            <a:r>
              <a:rPr lang="en-US" altLang="ko-KR" sz="2000" dirty="0">
                <a:latin typeface="Times New Roman" panose="02020603050405020304" pitchFamily="18" charset="0"/>
                <a:cs typeface="Times New Roman" panose="02020603050405020304" pitchFamily="18" charset="0"/>
              </a:rPr>
              <a:t>Accuracy: 0.99</a:t>
            </a:r>
          </a:p>
          <a:p>
            <a:r>
              <a:rPr lang="en-US" altLang="ko-KR" sz="2000" dirty="0">
                <a:latin typeface="Times New Roman" panose="02020603050405020304" pitchFamily="18" charset="0"/>
                <a:cs typeface="Times New Roman" panose="02020603050405020304" pitchFamily="18" charset="0"/>
              </a:rPr>
              <a:t>Precision: 0.99</a:t>
            </a:r>
          </a:p>
        </p:txBody>
      </p:sp>
      <p:pic>
        <p:nvPicPr>
          <p:cNvPr id="7" name="그림 6">
            <a:extLst>
              <a:ext uri="{FF2B5EF4-FFF2-40B4-BE49-F238E27FC236}">
                <a16:creationId xmlns:a16="http://schemas.microsoft.com/office/drawing/2014/main" id="{235EF535-C2A9-C73D-6DC7-6D9CCC1E4ECA}"/>
              </a:ext>
            </a:extLst>
          </p:cNvPr>
          <p:cNvPicPr>
            <a:picLocks noChangeAspect="1"/>
          </p:cNvPicPr>
          <p:nvPr/>
        </p:nvPicPr>
        <p:blipFill>
          <a:blip r:embed="rId8"/>
          <a:stretch>
            <a:fillRect/>
          </a:stretch>
        </p:blipFill>
        <p:spPr>
          <a:xfrm>
            <a:off x="485797" y="1357493"/>
            <a:ext cx="5051403" cy="4141736"/>
          </a:xfrm>
          <a:prstGeom prst="rect">
            <a:avLst/>
          </a:prstGeom>
        </p:spPr>
      </p:pic>
      <p:sp>
        <p:nvSpPr>
          <p:cNvPr id="14" name="TextBox 13">
            <a:extLst>
              <a:ext uri="{FF2B5EF4-FFF2-40B4-BE49-F238E27FC236}">
                <a16:creationId xmlns:a16="http://schemas.microsoft.com/office/drawing/2014/main" id="{5BF76660-36D0-2B1A-44FC-6A02CE4A4E33}"/>
              </a:ext>
            </a:extLst>
          </p:cNvPr>
          <p:cNvSpPr txBox="1"/>
          <p:nvPr/>
        </p:nvSpPr>
        <p:spPr>
          <a:xfrm>
            <a:off x="805870" y="1049122"/>
            <a:ext cx="5676210" cy="369332"/>
          </a:xfrm>
          <a:prstGeom prst="rect">
            <a:avLst/>
          </a:prstGeom>
          <a:noFill/>
        </p:spPr>
        <p:txBody>
          <a:bodyPr wrap="square">
            <a:spAutoFit/>
          </a:bodyPr>
          <a:lstStyle/>
          <a:p>
            <a:r>
              <a:rPr lang="en-US" altLang="ko-KR" dirty="0">
                <a:latin typeface="Times New Roman" panose="02020603050405020304" pitchFamily="18" charset="0"/>
                <a:cs typeface="Times New Roman" panose="02020603050405020304" pitchFamily="18" charset="0"/>
              </a:rPr>
              <a:t>KNN-Number of data: 40,000(Optimization)</a:t>
            </a:r>
            <a:endParaRPr lang="en-US" altLang="ko-KR" sz="2800" dirty="0">
              <a:latin typeface="Times New Roman" panose="02020603050405020304" pitchFamily="18" charset="0"/>
              <a:cs typeface="Times New Roman" panose="02020603050405020304" pitchFamily="18" charset="0"/>
            </a:endParaRPr>
          </a:p>
        </p:txBody>
      </p:sp>
      <p:grpSp>
        <p:nvGrpSpPr>
          <p:cNvPr id="20" name="그룹 19">
            <a:extLst>
              <a:ext uri="{FF2B5EF4-FFF2-40B4-BE49-F238E27FC236}">
                <a16:creationId xmlns:a16="http://schemas.microsoft.com/office/drawing/2014/main" id="{21234B10-DF27-D48C-BC78-CB7B321B6E82}"/>
              </a:ext>
            </a:extLst>
          </p:cNvPr>
          <p:cNvGrpSpPr/>
          <p:nvPr/>
        </p:nvGrpSpPr>
        <p:grpSpPr>
          <a:xfrm>
            <a:off x="6216931" y="1049122"/>
            <a:ext cx="5136869" cy="1891839"/>
            <a:chOff x="6216931" y="1049122"/>
            <a:chExt cx="5136869" cy="1891839"/>
          </a:xfrm>
        </p:grpSpPr>
        <p:pic>
          <p:nvPicPr>
            <p:cNvPr id="16" name="그림 15">
              <a:extLst>
                <a:ext uri="{FF2B5EF4-FFF2-40B4-BE49-F238E27FC236}">
                  <a16:creationId xmlns:a16="http://schemas.microsoft.com/office/drawing/2014/main" id="{59AC927E-50F6-6A4A-1417-C350D79098E3}"/>
                </a:ext>
              </a:extLst>
            </p:cNvPr>
            <p:cNvPicPr>
              <a:picLocks noChangeAspect="1"/>
            </p:cNvPicPr>
            <p:nvPr/>
          </p:nvPicPr>
          <p:blipFill>
            <a:blip r:embed="rId9"/>
            <a:stretch>
              <a:fillRect/>
            </a:stretch>
          </p:blipFill>
          <p:spPr>
            <a:xfrm>
              <a:off x="6216931" y="1049122"/>
              <a:ext cx="5136869" cy="1891839"/>
            </a:xfrm>
            <a:prstGeom prst="rect">
              <a:avLst/>
            </a:prstGeom>
          </p:spPr>
        </p:pic>
        <p:sp>
          <p:nvSpPr>
            <p:cNvPr id="18" name="TextBox 17">
              <a:extLst>
                <a:ext uri="{FF2B5EF4-FFF2-40B4-BE49-F238E27FC236}">
                  <a16:creationId xmlns:a16="http://schemas.microsoft.com/office/drawing/2014/main" id="{D3270648-7EC7-CC7A-AC28-3B77A28386AE}"/>
                </a:ext>
              </a:extLst>
            </p:cNvPr>
            <p:cNvSpPr txBox="1"/>
            <p:nvPr/>
          </p:nvSpPr>
          <p:spPr>
            <a:xfrm>
              <a:off x="6430785" y="2504440"/>
              <a:ext cx="4851400" cy="138499"/>
            </a:xfrm>
            <a:prstGeom prst="rect">
              <a:avLst/>
            </a:prstGeom>
            <a:noFill/>
            <a:ln>
              <a:solidFill>
                <a:srgbClr val="FF0000"/>
              </a:solidFill>
            </a:ln>
          </p:spPr>
          <p:txBody>
            <a:bodyPr wrap="square" rtlCol="0">
              <a:spAutoFit/>
            </a:bodyPr>
            <a:lstStyle/>
            <a:p>
              <a:endParaRPr lang="ko-KR" altLang="en-US" sz="300" dirty="0"/>
            </a:p>
          </p:txBody>
        </p:sp>
      </p:grpSp>
      <p:pic>
        <p:nvPicPr>
          <p:cNvPr id="19" name="Animation">
            <a:hlinkClick r:id="" action="ppaction://media"/>
            <a:extLst>
              <a:ext uri="{FF2B5EF4-FFF2-40B4-BE49-F238E27FC236}">
                <a16:creationId xmlns:a16="http://schemas.microsoft.com/office/drawing/2014/main" id="{A402F552-E8B7-A142-B5D7-62E73ED0ED6F}"/>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826871" y="3537019"/>
            <a:ext cx="2958494" cy="2223273"/>
          </a:xfrm>
          <a:prstGeom prst="rect">
            <a:avLst/>
          </a:prstGeom>
        </p:spPr>
      </p:pic>
      <p:pic>
        <p:nvPicPr>
          <p:cNvPr id="21" name="Animation1">
            <a:hlinkClick r:id="" action="ppaction://media"/>
            <a:extLst>
              <a:ext uri="{FF2B5EF4-FFF2-40B4-BE49-F238E27FC236}">
                <a16:creationId xmlns:a16="http://schemas.microsoft.com/office/drawing/2014/main" id="{2F6E79EF-CC47-830A-96B2-6E49896C0B82}"/>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9088780" y="3293925"/>
            <a:ext cx="2639546" cy="2466367"/>
          </a:xfrm>
          <a:prstGeom prst="rect">
            <a:avLst/>
          </a:prstGeom>
        </p:spPr>
      </p:pic>
      <p:sp>
        <p:nvSpPr>
          <p:cNvPr id="22" name="TextBox 21">
            <a:extLst>
              <a:ext uri="{FF2B5EF4-FFF2-40B4-BE49-F238E27FC236}">
                <a16:creationId xmlns:a16="http://schemas.microsoft.com/office/drawing/2014/main" id="{E927B4B1-ECCD-0A00-D8B2-7276D927DBF8}"/>
              </a:ext>
            </a:extLst>
          </p:cNvPr>
          <p:cNvSpPr txBox="1"/>
          <p:nvPr/>
        </p:nvSpPr>
        <p:spPr>
          <a:xfrm>
            <a:off x="281664" y="327897"/>
            <a:ext cx="5814336"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4. Classification Model Improvement</a:t>
            </a:r>
          </a:p>
        </p:txBody>
      </p:sp>
    </p:spTree>
    <p:extLst>
      <p:ext uri="{BB962C8B-B14F-4D97-AF65-F5344CB8AC3E}">
        <p14:creationId xmlns:p14="http://schemas.microsoft.com/office/powerpoint/2010/main" val="257533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9" fill="hold"/>
                                        <p:tgtEl>
                                          <p:spTgt spid="19"/>
                                        </p:tgtEl>
                                      </p:cBhvr>
                                    </p:cmd>
                                  </p:childTnLst>
                                </p:cTn>
                              </p:par>
                            </p:childTnLst>
                          </p:cTn>
                        </p:par>
                        <p:par>
                          <p:cTn id="7" fill="hold">
                            <p:stCondLst>
                              <p:cond delay="1099"/>
                            </p:stCondLst>
                            <p:childTnLst>
                              <p:par>
                                <p:cTn id="8" presetID="1" presetClass="mediacall" presetSubtype="0" fill="hold" nodeType="afterEffect">
                                  <p:stCondLst>
                                    <p:cond delay="0"/>
                                  </p:stCondLst>
                                  <p:childTnLst>
                                    <p:cmd type="call" cmd="playFrom(0.0)">
                                      <p:cBhvr>
                                        <p:cTn id="9" dur="106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9"/>
                </p:tgtEl>
              </p:cMediaNode>
            </p:video>
            <p:seq concurrent="1" nextAc="seek">
              <p:cTn id="11" restart="whenNotActive" fill="hold" evtFilter="cancelBubble" nodeType="interactiveSeq">
                <p:stCondLst>
                  <p:cond evt="onClick" delay="0">
                    <p:tgtEl>
                      <p:spTgt spid="1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9"/>
                                        </p:tgtEl>
                                      </p:cBhvr>
                                    </p:cmd>
                                  </p:childTnLst>
                                </p:cTn>
                              </p:par>
                            </p:childTnLst>
                          </p:cTn>
                        </p:par>
                      </p:childTnLst>
                    </p:cTn>
                  </p:par>
                </p:childTnLst>
              </p:cTn>
              <p:nextCondLst>
                <p:cond evt="onClick" delay="0">
                  <p:tgtEl>
                    <p:spTgt spid="19"/>
                  </p:tgtEl>
                </p:cond>
              </p:nextCondLst>
            </p:seq>
            <p:video>
              <p:cMediaNode vol="80000">
                <p:cTn id="16" fill="hold" display="0">
                  <p:stCondLst>
                    <p:cond delay="indefinite"/>
                  </p:stCondLst>
                </p:cTn>
                <p:tgtEl>
                  <p:spTgt spid="21"/>
                </p:tgtEl>
              </p:cMediaNode>
            </p:video>
            <p:seq concurrent="1" nextAc="seek">
              <p:cTn id="17" restart="whenNotActive" fill="hold" evtFilter="cancelBubble" nodeType="interactiveSeq">
                <p:stCondLst>
                  <p:cond evt="onClick" delay="0">
                    <p:tgtEl>
                      <p:spTgt spid="2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F3DEA5C0-0444-452D-CCE4-4965269701D9}"/>
              </a:ext>
            </a:extLst>
          </p:cNvPr>
          <p:cNvSpPr>
            <a:spLocks noGrp="1"/>
          </p:cNvSpPr>
          <p:nvPr>
            <p:ph type="sldNum" sz="quarter" idx="12"/>
          </p:nvPr>
        </p:nvSpPr>
        <p:spPr/>
        <p:txBody>
          <a:bodyPr/>
          <a:lstStyle/>
          <a:p>
            <a:fld id="{83D37A20-76DD-4CD0-B0FA-805EEE79EC14}" type="slidenum">
              <a:rPr lang="ko-KR" altLang="en-US" smtClean="0"/>
              <a:t>23</a:t>
            </a:fld>
            <a:endParaRPr lang="ko-KR" altLang="en-US"/>
          </a:p>
        </p:txBody>
      </p:sp>
      <p:pic>
        <p:nvPicPr>
          <p:cNvPr id="5" name="Picture 2">
            <a:extLst>
              <a:ext uri="{FF2B5EF4-FFF2-40B4-BE49-F238E27FC236}">
                <a16:creationId xmlns:a16="http://schemas.microsoft.com/office/drawing/2014/main" id="{77292DB7-35FB-DCB6-71A3-D4DD76DB2E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46D310C-67C1-C226-D2B4-2FB3A3C3464E}"/>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Result &amp; Discussion</a:t>
            </a:r>
          </a:p>
        </p:txBody>
      </p:sp>
      <p:pic>
        <p:nvPicPr>
          <p:cNvPr id="10" name="그림 9">
            <a:extLst>
              <a:ext uri="{FF2B5EF4-FFF2-40B4-BE49-F238E27FC236}">
                <a16:creationId xmlns:a16="http://schemas.microsoft.com/office/drawing/2014/main" id="{DDD733C5-29C2-52FD-646C-AEA7E688DA42}"/>
              </a:ext>
            </a:extLst>
          </p:cNvPr>
          <p:cNvPicPr>
            <a:picLocks noChangeAspect="1"/>
          </p:cNvPicPr>
          <p:nvPr/>
        </p:nvPicPr>
        <p:blipFill>
          <a:blip r:embed="rId4"/>
          <a:stretch>
            <a:fillRect/>
          </a:stretch>
        </p:blipFill>
        <p:spPr>
          <a:xfrm>
            <a:off x="3764286" y="1100930"/>
            <a:ext cx="3073478" cy="2520000"/>
          </a:xfrm>
          <a:prstGeom prst="rect">
            <a:avLst/>
          </a:prstGeom>
        </p:spPr>
      </p:pic>
      <p:sp>
        <p:nvSpPr>
          <p:cNvPr id="15" name="TextBox 14">
            <a:extLst>
              <a:ext uri="{FF2B5EF4-FFF2-40B4-BE49-F238E27FC236}">
                <a16:creationId xmlns:a16="http://schemas.microsoft.com/office/drawing/2014/main" id="{01EEC1D2-11DB-AC84-2BA2-5D002E68B84D}"/>
              </a:ext>
            </a:extLst>
          </p:cNvPr>
          <p:cNvSpPr txBox="1"/>
          <p:nvPr/>
        </p:nvSpPr>
        <p:spPr>
          <a:xfrm>
            <a:off x="3873414" y="775969"/>
            <a:ext cx="987988" cy="400110"/>
          </a:xfrm>
          <a:prstGeom prst="rect">
            <a:avLst/>
          </a:prstGeom>
          <a:noFill/>
          <a:ln>
            <a:noFill/>
          </a:ln>
        </p:spPr>
        <p:txBody>
          <a:bodyPr wrap="square">
            <a:spAutoFit/>
          </a:bodyPr>
          <a:lstStyle/>
          <a:p>
            <a:r>
              <a:rPr lang="en-US" altLang="ko-KR" sz="2000" dirty="0">
                <a:latin typeface="Times New Roman" panose="02020603050405020304" pitchFamily="18" charset="0"/>
                <a:cs typeface="Times New Roman" panose="02020603050405020304" pitchFamily="18" charset="0"/>
              </a:rPr>
              <a:t>TREE</a:t>
            </a:r>
          </a:p>
        </p:txBody>
      </p:sp>
      <p:pic>
        <p:nvPicPr>
          <p:cNvPr id="18" name="그림 17">
            <a:extLst>
              <a:ext uri="{FF2B5EF4-FFF2-40B4-BE49-F238E27FC236}">
                <a16:creationId xmlns:a16="http://schemas.microsoft.com/office/drawing/2014/main" id="{3EE916CE-6771-4F5B-7AC0-7979B3C70F5F}"/>
              </a:ext>
            </a:extLst>
          </p:cNvPr>
          <p:cNvPicPr>
            <a:picLocks noChangeAspect="1"/>
          </p:cNvPicPr>
          <p:nvPr/>
        </p:nvPicPr>
        <p:blipFill>
          <a:blip r:embed="rId5"/>
          <a:stretch>
            <a:fillRect/>
          </a:stretch>
        </p:blipFill>
        <p:spPr>
          <a:xfrm>
            <a:off x="281664" y="1144540"/>
            <a:ext cx="3073478" cy="2520000"/>
          </a:xfrm>
          <a:prstGeom prst="rect">
            <a:avLst/>
          </a:prstGeom>
        </p:spPr>
      </p:pic>
      <p:sp>
        <p:nvSpPr>
          <p:cNvPr id="19" name="TextBox 18">
            <a:extLst>
              <a:ext uri="{FF2B5EF4-FFF2-40B4-BE49-F238E27FC236}">
                <a16:creationId xmlns:a16="http://schemas.microsoft.com/office/drawing/2014/main" id="{1F053779-374A-0E8F-1AFB-91EB438A5010}"/>
              </a:ext>
            </a:extLst>
          </p:cNvPr>
          <p:cNvSpPr txBox="1"/>
          <p:nvPr/>
        </p:nvSpPr>
        <p:spPr>
          <a:xfrm>
            <a:off x="456539" y="844073"/>
            <a:ext cx="1699934" cy="400110"/>
          </a:xfrm>
          <a:prstGeom prst="rect">
            <a:avLst/>
          </a:prstGeom>
          <a:noFill/>
          <a:ln>
            <a:noFill/>
          </a:ln>
        </p:spPr>
        <p:txBody>
          <a:bodyPr wrap="square">
            <a:spAutoFit/>
          </a:bodyPr>
          <a:lstStyle/>
          <a:p>
            <a:r>
              <a:rPr lang="en-US" altLang="ko-KR" sz="2000" dirty="0">
                <a:latin typeface="Times New Roman" panose="02020603050405020304" pitchFamily="18" charset="0"/>
                <a:cs typeface="Times New Roman" panose="02020603050405020304" pitchFamily="18" charset="0"/>
              </a:rPr>
              <a:t>SVM</a:t>
            </a:r>
          </a:p>
        </p:txBody>
      </p:sp>
      <p:pic>
        <p:nvPicPr>
          <p:cNvPr id="27" name="그림 26">
            <a:extLst>
              <a:ext uri="{FF2B5EF4-FFF2-40B4-BE49-F238E27FC236}">
                <a16:creationId xmlns:a16="http://schemas.microsoft.com/office/drawing/2014/main" id="{9EFB0445-479B-573A-2B0B-8C1937778633}"/>
              </a:ext>
            </a:extLst>
          </p:cNvPr>
          <p:cNvPicPr>
            <a:picLocks noChangeAspect="1"/>
          </p:cNvPicPr>
          <p:nvPr/>
        </p:nvPicPr>
        <p:blipFill>
          <a:blip r:embed="rId6"/>
          <a:stretch>
            <a:fillRect/>
          </a:stretch>
        </p:blipFill>
        <p:spPr>
          <a:xfrm>
            <a:off x="3756499" y="3775767"/>
            <a:ext cx="3073478" cy="2520000"/>
          </a:xfrm>
          <a:prstGeom prst="rect">
            <a:avLst/>
          </a:prstGeom>
        </p:spPr>
      </p:pic>
      <p:graphicFrame>
        <p:nvGraphicFramePr>
          <p:cNvPr id="30" name="표 29">
            <a:extLst>
              <a:ext uri="{FF2B5EF4-FFF2-40B4-BE49-F238E27FC236}">
                <a16:creationId xmlns:a16="http://schemas.microsoft.com/office/drawing/2014/main" id="{44897243-DF5F-F7C2-D51C-494AD6895D4C}"/>
              </a:ext>
            </a:extLst>
          </p:cNvPr>
          <p:cNvGraphicFramePr>
            <a:graphicFrameLocks noGrp="1"/>
          </p:cNvGraphicFramePr>
          <p:nvPr>
            <p:extLst>
              <p:ext uri="{D42A27DB-BD31-4B8C-83A1-F6EECF244321}">
                <p14:modId xmlns:p14="http://schemas.microsoft.com/office/powerpoint/2010/main" val="1810317042"/>
              </p:ext>
            </p:extLst>
          </p:nvPr>
        </p:nvGraphicFramePr>
        <p:xfrm>
          <a:off x="7215761" y="1738026"/>
          <a:ext cx="4780359" cy="3452918"/>
        </p:xfrm>
        <a:graphic>
          <a:graphicData uri="http://schemas.openxmlformats.org/drawingml/2006/table">
            <a:tbl>
              <a:tblPr firstRow="1" bandRow="1">
                <a:tableStyleId>{5940675A-B579-460E-94D1-54222C63F5DA}</a:tableStyleId>
              </a:tblPr>
              <a:tblGrid>
                <a:gridCol w="1156665">
                  <a:extLst>
                    <a:ext uri="{9D8B030D-6E8A-4147-A177-3AD203B41FA5}">
                      <a16:colId xmlns:a16="http://schemas.microsoft.com/office/drawing/2014/main" val="2954134914"/>
                    </a:ext>
                  </a:extLst>
                </a:gridCol>
                <a:gridCol w="867736">
                  <a:extLst>
                    <a:ext uri="{9D8B030D-6E8A-4147-A177-3AD203B41FA5}">
                      <a16:colId xmlns:a16="http://schemas.microsoft.com/office/drawing/2014/main" val="1215557751"/>
                    </a:ext>
                  </a:extLst>
                </a:gridCol>
                <a:gridCol w="914400">
                  <a:extLst>
                    <a:ext uri="{9D8B030D-6E8A-4147-A177-3AD203B41FA5}">
                      <a16:colId xmlns:a16="http://schemas.microsoft.com/office/drawing/2014/main" val="626484685"/>
                    </a:ext>
                  </a:extLst>
                </a:gridCol>
                <a:gridCol w="943897">
                  <a:extLst>
                    <a:ext uri="{9D8B030D-6E8A-4147-A177-3AD203B41FA5}">
                      <a16:colId xmlns:a16="http://schemas.microsoft.com/office/drawing/2014/main" val="3378788854"/>
                    </a:ext>
                  </a:extLst>
                </a:gridCol>
                <a:gridCol w="897661">
                  <a:extLst>
                    <a:ext uri="{9D8B030D-6E8A-4147-A177-3AD203B41FA5}">
                      <a16:colId xmlns:a16="http://schemas.microsoft.com/office/drawing/2014/main" val="2569619238"/>
                    </a:ext>
                  </a:extLst>
                </a:gridCol>
              </a:tblGrid>
              <a:tr h="404042">
                <a:tc>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SVM</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TREE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KNN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LR</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3814832663"/>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Accuracy</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0.69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0.97</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0.99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0.65</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270769"/>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Precision</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0.69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0.97</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0.99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0.65</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6053831"/>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Recall</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0.69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0.97</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0.99</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0.66</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3018954"/>
                  </a:ext>
                </a:extLst>
              </a:tr>
              <a:tr h="762219">
                <a:tc>
                  <a:txBody>
                    <a:bodyPr/>
                    <a:lstStyle/>
                    <a:p>
                      <a:pPr algn="ctr" latinLnBrk="1"/>
                      <a:r>
                        <a:rPr lang="en-US" altLang="ko-KR" dirty="0">
                          <a:latin typeface="Times New Roman" panose="02020603050405020304" pitchFamily="18" charset="0"/>
                          <a:cs typeface="Times New Roman" panose="02020603050405020304" pitchFamily="18" charset="0"/>
                        </a:rPr>
                        <a:t>F1 Score</a:t>
                      </a:r>
                      <a:endParaRPr lang="ko-KR"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dirty="0">
                          <a:latin typeface="Times New Roman" panose="02020603050405020304" pitchFamily="18" charset="0"/>
                          <a:cs typeface="Times New Roman" panose="02020603050405020304" pitchFamily="18" charset="0"/>
                        </a:rPr>
                        <a:t>0.68</a:t>
                      </a:r>
                      <a:endParaRPr lang="ko-KR" altLang="en-US"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solidFill>
                            <a:schemeClr val="tx1"/>
                          </a:solidFill>
                          <a:latin typeface="Times New Roman" panose="02020603050405020304" pitchFamily="18" charset="0"/>
                          <a:cs typeface="Times New Roman" panose="02020603050405020304" pitchFamily="18" charset="0"/>
                        </a:rPr>
                        <a:t>0.97</a:t>
                      </a:r>
                      <a:endParaRPr lang="ko-KR"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solidFill>
                            <a:srgbClr val="FF0000"/>
                          </a:solidFill>
                          <a:latin typeface="Times New Roman" panose="02020603050405020304" pitchFamily="18" charset="0"/>
                          <a:cs typeface="Times New Roman" panose="02020603050405020304" pitchFamily="18" charset="0"/>
                        </a:rPr>
                        <a:t>0.99</a:t>
                      </a:r>
                      <a:endParaRPr lang="ko-KR" altLang="en-US"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0.65</a:t>
                      </a:r>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31978474"/>
                  </a:ext>
                </a:extLst>
              </a:tr>
            </a:tbl>
          </a:graphicData>
        </a:graphic>
      </p:graphicFrame>
      <p:sp>
        <p:nvSpPr>
          <p:cNvPr id="23" name="TextBox 22">
            <a:extLst>
              <a:ext uri="{FF2B5EF4-FFF2-40B4-BE49-F238E27FC236}">
                <a16:creationId xmlns:a16="http://schemas.microsoft.com/office/drawing/2014/main" id="{25DA6CBB-4ED7-73B0-7716-9D238467C749}"/>
              </a:ext>
            </a:extLst>
          </p:cNvPr>
          <p:cNvSpPr txBox="1"/>
          <p:nvPr/>
        </p:nvSpPr>
        <p:spPr>
          <a:xfrm>
            <a:off x="456539" y="3464485"/>
            <a:ext cx="1699934" cy="400110"/>
          </a:xfrm>
          <a:prstGeom prst="rect">
            <a:avLst/>
          </a:prstGeom>
          <a:noFill/>
          <a:ln>
            <a:noFill/>
          </a:ln>
        </p:spPr>
        <p:txBody>
          <a:bodyPr wrap="square">
            <a:spAutoFit/>
          </a:bodyPr>
          <a:lstStyle/>
          <a:p>
            <a:r>
              <a:rPr lang="en-US" altLang="ko-KR" sz="2000" dirty="0">
                <a:latin typeface="Times New Roman" panose="02020603050405020304" pitchFamily="18" charset="0"/>
                <a:cs typeface="Times New Roman" panose="02020603050405020304" pitchFamily="18" charset="0"/>
              </a:rPr>
              <a:t>KNN</a:t>
            </a:r>
          </a:p>
        </p:txBody>
      </p:sp>
      <p:sp>
        <p:nvSpPr>
          <p:cNvPr id="31" name="TextBox 30">
            <a:extLst>
              <a:ext uri="{FF2B5EF4-FFF2-40B4-BE49-F238E27FC236}">
                <a16:creationId xmlns:a16="http://schemas.microsoft.com/office/drawing/2014/main" id="{F47E932B-D7D9-6C88-EE01-B2153D1DA6CE}"/>
              </a:ext>
            </a:extLst>
          </p:cNvPr>
          <p:cNvSpPr txBox="1"/>
          <p:nvPr/>
        </p:nvSpPr>
        <p:spPr>
          <a:xfrm>
            <a:off x="3919714" y="3464485"/>
            <a:ext cx="1699934" cy="400110"/>
          </a:xfrm>
          <a:prstGeom prst="rect">
            <a:avLst/>
          </a:prstGeom>
          <a:noFill/>
          <a:ln>
            <a:noFill/>
          </a:ln>
        </p:spPr>
        <p:txBody>
          <a:bodyPr wrap="square">
            <a:spAutoFit/>
          </a:bodyPr>
          <a:lstStyle/>
          <a:p>
            <a:r>
              <a:rPr lang="en-US" altLang="ko-KR" sz="2000" dirty="0">
                <a:latin typeface="Times New Roman" panose="02020603050405020304" pitchFamily="18" charset="0"/>
                <a:cs typeface="Times New Roman" panose="02020603050405020304" pitchFamily="18" charset="0"/>
              </a:rPr>
              <a:t>LR</a:t>
            </a:r>
          </a:p>
        </p:txBody>
      </p:sp>
      <p:sp>
        <p:nvSpPr>
          <p:cNvPr id="2" name="TextBox 1">
            <a:extLst>
              <a:ext uri="{FF2B5EF4-FFF2-40B4-BE49-F238E27FC236}">
                <a16:creationId xmlns:a16="http://schemas.microsoft.com/office/drawing/2014/main" id="{30F18ABC-635E-EFED-5AC5-3B0B7CFF2FFA}"/>
              </a:ext>
            </a:extLst>
          </p:cNvPr>
          <p:cNvSpPr txBox="1"/>
          <p:nvPr/>
        </p:nvSpPr>
        <p:spPr>
          <a:xfrm>
            <a:off x="6557940" y="1368694"/>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Final Performance </a:t>
            </a:r>
            <a:r>
              <a:rPr lang="en-US" altLang="ko-KR" dirty="0">
                <a:latin typeface="Times New Roman" panose="02020603050405020304" pitchFamily="18" charset="0"/>
                <a:ea typeface="맑은 고딕"/>
                <a:cs typeface="Times New Roman" panose="02020603050405020304" pitchFamily="18" charset="0"/>
              </a:rPr>
              <a:t>Each Model</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49A5CA35-306F-D713-AAC4-EAA39E2BF611}"/>
              </a:ext>
            </a:extLst>
          </p:cNvPr>
          <p:cNvPicPr>
            <a:picLocks noChangeAspect="1"/>
          </p:cNvPicPr>
          <p:nvPr/>
        </p:nvPicPr>
        <p:blipFill>
          <a:blip r:embed="rId7"/>
          <a:stretch>
            <a:fillRect/>
          </a:stretch>
        </p:blipFill>
        <p:spPr>
          <a:xfrm>
            <a:off x="281664" y="3775767"/>
            <a:ext cx="3073478" cy="2520000"/>
          </a:xfrm>
          <a:prstGeom prst="rect">
            <a:avLst/>
          </a:prstGeom>
        </p:spPr>
      </p:pic>
    </p:spTree>
    <p:extLst>
      <p:ext uri="{BB962C8B-B14F-4D97-AF65-F5344CB8AC3E}">
        <p14:creationId xmlns:p14="http://schemas.microsoft.com/office/powerpoint/2010/main" val="1434544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E7E24-01EC-B95D-46DA-2523EEA6EEB4}"/>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56BF4C56-E0AC-4AFC-B17C-E5177D05BB38}"/>
              </a:ext>
            </a:extLst>
          </p:cNvPr>
          <p:cNvSpPr>
            <a:spLocks noGrp="1"/>
          </p:cNvSpPr>
          <p:nvPr>
            <p:ph type="title"/>
          </p:nvPr>
        </p:nvSpPr>
        <p:spPr/>
        <p:txBody>
          <a:bodyPr/>
          <a:lstStyle/>
          <a:p>
            <a:r>
              <a:rPr lang="en-US" altLang="ko-KR" b="1" dirty="0">
                <a:latin typeface="Times New Roman" panose="02020603050405020304" pitchFamily="18" charset="0"/>
                <a:cs typeface="Times New Roman" panose="02020603050405020304" pitchFamily="18" charset="0"/>
              </a:rPr>
              <a:t>5. Result &amp; Discussion</a:t>
            </a:r>
            <a:endParaRPr lang="ko-KR" altLang="en-US" b="1" dirty="0">
              <a:latin typeface="Times New Roman" panose="02020603050405020304" pitchFamily="18" charset="0"/>
              <a:cs typeface="Times New Roman" panose="02020603050405020304" pitchFamily="18" charset="0"/>
            </a:endParaRPr>
          </a:p>
        </p:txBody>
      </p:sp>
      <p:sp>
        <p:nvSpPr>
          <p:cNvPr id="6" name="텍스트 개체 틀 5">
            <a:extLst>
              <a:ext uri="{FF2B5EF4-FFF2-40B4-BE49-F238E27FC236}">
                <a16:creationId xmlns:a16="http://schemas.microsoft.com/office/drawing/2014/main" id="{8582257E-0D2E-526B-1422-E1234E387F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E68DC8-4B26-E987-1717-54A871224C75}"/>
              </a:ext>
            </a:extLst>
          </p:cNvPr>
          <p:cNvSpPr>
            <a:spLocks noGrp="1"/>
          </p:cNvSpPr>
          <p:nvPr>
            <p:ph type="sldNum" sz="quarter" idx="12"/>
          </p:nvPr>
        </p:nvSpPr>
        <p:spPr/>
        <p:txBody>
          <a:bodyPr/>
          <a:lstStyle/>
          <a:p>
            <a:fld id="{83D37A20-76DD-4CD0-B0FA-805EEE79EC14}" type="slidenum">
              <a:rPr lang="ko-KR" altLang="en-US" smtClean="0"/>
              <a:t>24</a:t>
            </a:fld>
            <a:endParaRPr lang="ko-KR" altLang="en-US"/>
          </a:p>
        </p:txBody>
      </p:sp>
    </p:spTree>
    <p:extLst>
      <p:ext uri="{BB962C8B-B14F-4D97-AF65-F5344CB8AC3E}">
        <p14:creationId xmlns:p14="http://schemas.microsoft.com/office/powerpoint/2010/main" val="287626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D2BC5-5BC1-7F52-61CA-01279395E5E1}"/>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C38CA10-6BD7-A853-E3BD-F3C8228BD07C}"/>
              </a:ext>
            </a:extLst>
          </p:cNvPr>
          <p:cNvSpPr>
            <a:spLocks noGrp="1"/>
          </p:cNvSpPr>
          <p:nvPr>
            <p:ph type="sldNum" sz="quarter" idx="12"/>
          </p:nvPr>
        </p:nvSpPr>
        <p:spPr/>
        <p:txBody>
          <a:bodyPr/>
          <a:lstStyle/>
          <a:p>
            <a:fld id="{83D37A20-76DD-4CD0-B0FA-805EEE79EC14}" type="slidenum">
              <a:rPr lang="ko-KR" altLang="en-US" smtClean="0"/>
              <a:t>25</a:t>
            </a:fld>
            <a:endParaRPr lang="ko-KR" altLang="en-US"/>
          </a:p>
        </p:txBody>
      </p:sp>
      <p:pic>
        <p:nvPicPr>
          <p:cNvPr id="5" name="Picture 2">
            <a:extLst>
              <a:ext uri="{FF2B5EF4-FFF2-40B4-BE49-F238E27FC236}">
                <a16:creationId xmlns:a16="http://schemas.microsoft.com/office/drawing/2014/main" id="{3B7BA59F-6E39-60A5-2EFF-AFB95A47A4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0" y="6451301"/>
            <a:ext cx="1471771" cy="4098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5C4A54F-F0A9-7334-0C1D-6544A8D0E143}"/>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Result &amp; Discussion</a:t>
            </a:r>
          </a:p>
        </p:txBody>
      </p:sp>
      <p:sp>
        <p:nvSpPr>
          <p:cNvPr id="9" name="TextBox 8">
            <a:extLst>
              <a:ext uri="{FF2B5EF4-FFF2-40B4-BE49-F238E27FC236}">
                <a16:creationId xmlns:a16="http://schemas.microsoft.com/office/drawing/2014/main" id="{C00ADF25-F7EF-C2B0-CB02-F69A8BE27CC0}"/>
              </a:ext>
            </a:extLst>
          </p:cNvPr>
          <p:cNvSpPr txBox="1"/>
          <p:nvPr/>
        </p:nvSpPr>
        <p:spPr>
          <a:xfrm>
            <a:off x="1770179" y="3965045"/>
            <a:ext cx="8651630" cy="461665"/>
          </a:xfrm>
          <a:prstGeom prst="rect">
            <a:avLst/>
          </a:prstGeom>
          <a:noFill/>
        </p:spPr>
        <p:txBody>
          <a:bodyPr wrap="square" rtlCol="0">
            <a:spAutoFit/>
          </a:bodyPr>
          <a:lstStyle/>
          <a:p>
            <a:pPr marL="285750" indent="-285750" algn="ctr">
              <a:buFont typeface="Wingdings" panose="05000000000000000000" pitchFamily="2" charset="2"/>
              <a:buChar char="ü"/>
            </a:pPr>
            <a:r>
              <a:rPr lang="en-US" altLang="ko-KR" sz="2400" dirty="0">
                <a:latin typeface="Times New Roman" panose="02020603050405020304" pitchFamily="18" charset="0"/>
                <a:cs typeface="Times New Roman" panose="02020603050405020304" pitchFamily="18" charset="0"/>
              </a:rPr>
              <a:t> </a:t>
            </a:r>
            <a:r>
              <a:rPr lang="en-US" altLang="ko-KR" sz="2400" b="1" dirty="0">
                <a:latin typeface="Times New Roman" panose="02020603050405020304" pitchFamily="18" charset="0"/>
                <a:cs typeface="Times New Roman" panose="02020603050405020304" pitchFamily="18" charset="0"/>
              </a:rPr>
              <a:t>76% </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400" b="1" dirty="0">
                <a:latin typeface="Times New Roman" panose="02020603050405020304" pitchFamily="18" charset="0"/>
                <a:cs typeface="Times New Roman" panose="02020603050405020304" pitchFamily="18" charset="0"/>
                <a:sym typeface="Wingdings" panose="05000000000000000000" pitchFamily="2" charset="2"/>
              </a:rPr>
              <a:t>99%</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(+23%)</a:t>
            </a:r>
          </a:p>
        </p:txBody>
      </p:sp>
      <p:sp>
        <p:nvSpPr>
          <p:cNvPr id="10" name="TextBox 9">
            <a:extLst>
              <a:ext uri="{FF2B5EF4-FFF2-40B4-BE49-F238E27FC236}">
                <a16:creationId xmlns:a16="http://schemas.microsoft.com/office/drawing/2014/main" id="{4423E769-1E75-D142-B7D5-F7BADB523C8B}"/>
              </a:ext>
            </a:extLst>
          </p:cNvPr>
          <p:cNvSpPr txBox="1"/>
          <p:nvPr/>
        </p:nvSpPr>
        <p:spPr>
          <a:xfrm>
            <a:off x="1374107" y="4461023"/>
            <a:ext cx="9443775" cy="461665"/>
          </a:xfrm>
          <a:prstGeom prst="rect">
            <a:avLst/>
          </a:prstGeom>
          <a:noFill/>
        </p:spPr>
        <p:txBody>
          <a:bodyPr wrap="square" rtlCol="0">
            <a:spAutoFit/>
          </a:bodyPr>
          <a:lstStyle/>
          <a:p>
            <a:pPr algn="ctr"/>
            <a:r>
              <a:rPr lang="en-US" altLang="ko-KR"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Why KNN &amp; Tree Model has Better Performance than others?</a:t>
            </a:r>
          </a:p>
        </p:txBody>
      </p:sp>
      <p:sp>
        <p:nvSpPr>
          <p:cNvPr id="12" name="TextBox 11">
            <a:extLst>
              <a:ext uri="{FF2B5EF4-FFF2-40B4-BE49-F238E27FC236}">
                <a16:creationId xmlns:a16="http://schemas.microsoft.com/office/drawing/2014/main" id="{4C0D3472-7CFE-9CDB-F8C1-F2A32A4F58D8}"/>
              </a:ext>
            </a:extLst>
          </p:cNvPr>
          <p:cNvSpPr txBox="1"/>
          <p:nvPr/>
        </p:nvSpPr>
        <p:spPr>
          <a:xfrm>
            <a:off x="827884" y="4922688"/>
            <a:ext cx="10536223" cy="1433662"/>
          </a:xfrm>
          <a:prstGeom prst="rect">
            <a:avLst/>
          </a:prstGeom>
          <a:noFill/>
        </p:spPr>
        <p:txBody>
          <a:bodyPr wrap="square" rtlCol="0">
            <a:spAutoFit/>
          </a:bodyPr>
          <a:lstStyle/>
          <a:p>
            <a:pPr marL="342900" indent="-342900" algn="ctr">
              <a:lnSpc>
                <a:spcPct val="125000"/>
              </a:lnSpc>
              <a:buFont typeface="Wingdings" panose="05000000000000000000" pitchFamily="2" charset="2"/>
              <a:buChar char="ü"/>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KNN has benefited from having variables with </a:t>
            </a:r>
            <a:r>
              <a:rPr lang="en-US" altLang="ko-KR" sz="2400" b="1" dirty="0">
                <a:latin typeface="Times New Roman" panose="02020603050405020304" pitchFamily="18" charset="0"/>
                <a:cs typeface="Times New Roman" panose="02020603050405020304" pitchFamily="18" charset="0"/>
                <a:sym typeface="Wingdings" panose="05000000000000000000" pitchFamily="2" charset="2"/>
              </a:rPr>
              <a:t>similar patterns</a:t>
            </a:r>
          </a:p>
          <a:p>
            <a:pPr marL="342900" indent="-342900" algn="ctr">
              <a:lnSpc>
                <a:spcPct val="125000"/>
              </a:lnSpc>
              <a:buFont typeface="Wingdings" panose="05000000000000000000" pitchFamily="2" charset="2"/>
              <a:buChar char="ü"/>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Decision Tree(clear classification rules) has advantage in </a:t>
            </a:r>
            <a:r>
              <a:rPr lang="en-US" altLang="ko-KR" sz="2400" b="1" dirty="0">
                <a:latin typeface="Times New Roman" panose="02020603050405020304" pitchFamily="18" charset="0"/>
                <a:cs typeface="Times New Roman" panose="02020603050405020304" pitchFamily="18" charset="0"/>
                <a:sym typeface="Wingdings" panose="05000000000000000000" pitchFamily="2" charset="2"/>
              </a:rPr>
              <a:t>multiple input</a:t>
            </a:r>
          </a:p>
          <a:p>
            <a:pPr marL="342900" indent="-342900" algn="ctr">
              <a:lnSpc>
                <a:spcPct val="125000"/>
              </a:lnSpc>
              <a:buFont typeface="Wingdings" panose="05000000000000000000" pitchFamily="2" charset="2"/>
              <a:buChar char="v"/>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KNN &amp; Tree is vulnerable to </a:t>
            </a:r>
            <a:r>
              <a:rPr lang="en-US" altLang="ko-KR" sz="2400" b="1" dirty="0">
                <a:latin typeface="Times New Roman" panose="02020603050405020304" pitchFamily="18" charset="0"/>
                <a:cs typeface="Times New Roman" panose="02020603050405020304" pitchFamily="18" charset="0"/>
                <a:sym typeface="Wingdings" panose="05000000000000000000" pitchFamily="2" charset="2"/>
              </a:rPr>
              <a:t>noise</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ko-KR" sz="2400" b="1" dirty="0">
                <a:latin typeface="Times New Roman" panose="02020603050405020304" pitchFamily="18" charset="0"/>
                <a:cs typeface="Times New Roman" panose="02020603050405020304" pitchFamily="18" charset="0"/>
                <a:sym typeface="Wingdings" panose="05000000000000000000" pitchFamily="2" charset="2"/>
              </a:rPr>
              <a:t>Butterworth Lowpass Filter</a:t>
            </a:r>
          </a:p>
        </p:txBody>
      </p:sp>
      <p:pic>
        <p:nvPicPr>
          <p:cNvPr id="4" name="그림 3">
            <a:extLst>
              <a:ext uri="{FF2B5EF4-FFF2-40B4-BE49-F238E27FC236}">
                <a16:creationId xmlns:a16="http://schemas.microsoft.com/office/drawing/2014/main" id="{867BA8EB-AD63-19B9-8F77-340079A8F818}"/>
              </a:ext>
            </a:extLst>
          </p:cNvPr>
          <p:cNvPicPr>
            <a:picLocks noChangeAspect="1"/>
          </p:cNvPicPr>
          <p:nvPr/>
        </p:nvPicPr>
        <p:blipFill>
          <a:blip r:embed="rId4"/>
          <a:stretch>
            <a:fillRect/>
          </a:stretch>
        </p:blipFill>
        <p:spPr>
          <a:xfrm>
            <a:off x="6529947" y="1141501"/>
            <a:ext cx="3371104" cy="2650667"/>
          </a:xfrm>
          <a:prstGeom prst="rect">
            <a:avLst/>
          </a:prstGeom>
        </p:spPr>
      </p:pic>
      <p:pic>
        <p:nvPicPr>
          <p:cNvPr id="7" name="그림 6">
            <a:extLst>
              <a:ext uri="{FF2B5EF4-FFF2-40B4-BE49-F238E27FC236}">
                <a16:creationId xmlns:a16="http://schemas.microsoft.com/office/drawing/2014/main" id="{E7FE5E18-10F5-4403-A6C3-F7C44F659D2F}"/>
              </a:ext>
            </a:extLst>
          </p:cNvPr>
          <p:cNvPicPr>
            <a:picLocks noChangeAspect="1"/>
          </p:cNvPicPr>
          <p:nvPr/>
        </p:nvPicPr>
        <p:blipFill>
          <a:blip r:embed="rId5"/>
          <a:stretch>
            <a:fillRect/>
          </a:stretch>
        </p:blipFill>
        <p:spPr>
          <a:xfrm>
            <a:off x="2425395" y="1209821"/>
            <a:ext cx="3236659" cy="2561975"/>
          </a:xfrm>
          <a:prstGeom prst="rect">
            <a:avLst/>
          </a:prstGeom>
        </p:spPr>
      </p:pic>
      <p:sp>
        <p:nvSpPr>
          <p:cNvPr id="8" name="화살표: 아래쪽 7">
            <a:extLst>
              <a:ext uri="{FF2B5EF4-FFF2-40B4-BE49-F238E27FC236}">
                <a16:creationId xmlns:a16="http://schemas.microsoft.com/office/drawing/2014/main" id="{B6313F3B-835D-381E-9E22-2AB8F3AA7A32}"/>
              </a:ext>
            </a:extLst>
          </p:cNvPr>
          <p:cNvSpPr/>
          <p:nvPr/>
        </p:nvSpPr>
        <p:spPr>
          <a:xfrm rot="16200000">
            <a:off x="6001781" y="2416900"/>
            <a:ext cx="188425" cy="478341"/>
          </a:xfrm>
          <a:prstGeom prst="downArrow">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506" dirty="0"/>
          </a:p>
        </p:txBody>
      </p:sp>
    </p:spTree>
    <p:extLst>
      <p:ext uri="{BB962C8B-B14F-4D97-AF65-F5344CB8AC3E}">
        <p14:creationId xmlns:p14="http://schemas.microsoft.com/office/powerpoint/2010/main" val="413422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8E7C8-9CAF-B1DB-1B1C-8A1C0399DF51}"/>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99FA008A-BDC1-C248-36C5-581C5E1134CE}"/>
              </a:ext>
            </a:extLst>
          </p:cNvPr>
          <p:cNvSpPr>
            <a:spLocks noGrp="1"/>
          </p:cNvSpPr>
          <p:nvPr>
            <p:ph type="sldNum" sz="quarter" idx="12"/>
          </p:nvPr>
        </p:nvSpPr>
        <p:spPr/>
        <p:txBody>
          <a:bodyPr/>
          <a:lstStyle/>
          <a:p>
            <a:fld id="{83D37A20-76DD-4CD0-B0FA-805EEE79EC14}" type="slidenum">
              <a:rPr lang="ko-KR" altLang="en-US" smtClean="0"/>
              <a:t>26</a:t>
            </a:fld>
            <a:endParaRPr lang="ko-KR" altLang="en-US" dirty="0"/>
          </a:p>
        </p:txBody>
      </p:sp>
      <p:pic>
        <p:nvPicPr>
          <p:cNvPr id="5" name="Picture 2">
            <a:extLst>
              <a:ext uri="{FF2B5EF4-FFF2-40B4-BE49-F238E27FC236}">
                <a16:creationId xmlns:a16="http://schemas.microsoft.com/office/drawing/2014/main" id="{AC10B8F5-3C2F-1926-2C42-7B86BB2E77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0" y="6451301"/>
            <a:ext cx="1471771" cy="4098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8DB2B01-6AA0-ADD1-4F88-FBB0D363DD18}"/>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Result &amp; Discussion</a:t>
            </a:r>
          </a:p>
        </p:txBody>
      </p:sp>
      <p:sp>
        <p:nvSpPr>
          <p:cNvPr id="12" name="TextBox 11">
            <a:extLst>
              <a:ext uri="{FF2B5EF4-FFF2-40B4-BE49-F238E27FC236}">
                <a16:creationId xmlns:a16="http://schemas.microsoft.com/office/drawing/2014/main" id="{693E1FA3-1FFD-8652-91C8-5D08BABB4CE4}"/>
              </a:ext>
            </a:extLst>
          </p:cNvPr>
          <p:cNvSpPr txBox="1"/>
          <p:nvPr/>
        </p:nvSpPr>
        <p:spPr>
          <a:xfrm>
            <a:off x="735885" y="5445812"/>
            <a:ext cx="10536223" cy="1210396"/>
          </a:xfrm>
          <a:prstGeom prst="rect">
            <a:avLst/>
          </a:prstGeom>
          <a:noFill/>
        </p:spPr>
        <p:txBody>
          <a:bodyPr wrap="square" rtlCol="0">
            <a:spAutoFit/>
          </a:bodyPr>
          <a:lstStyle/>
          <a:p>
            <a:pPr marL="342900" indent="-342900" algn="ctr">
              <a:lnSpc>
                <a:spcPct val="125000"/>
              </a:lnSpc>
              <a:buFont typeface="Wingdings" panose="05000000000000000000" pitchFamily="2" charset="2"/>
              <a:buChar char="ü"/>
            </a:pPr>
            <a:r>
              <a:rPr lang="en-US" altLang="ko-KR" sz="2000" b="1" dirty="0">
                <a:latin typeface="Times New Roman" panose="02020603050405020304" pitchFamily="18" charset="0"/>
                <a:cs typeface="Times New Roman" panose="02020603050405020304" pitchFamily="18" charset="0"/>
                <a:sym typeface="Wingdings" panose="05000000000000000000" pitchFamily="2" charset="2"/>
              </a:rPr>
              <a:t>Fault2 &amp; Fault3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Show </a:t>
            </a:r>
            <a:r>
              <a:rPr lang="en-US" altLang="ko-KR" sz="2000" b="1" dirty="0">
                <a:latin typeface="Times New Roman" panose="02020603050405020304" pitchFamily="18" charset="0"/>
                <a:cs typeface="Times New Roman" panose="02020603050405020304" pitchFamily="18" charset="0"/>
                <a:sym typeface="Wingdings" panose="05000000000000000000" pitchFamily="2" charset="2"/>
              </a:rPr>
              <a:t>Similar Tendency.</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0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Difficult to Classification</a:t>
            </a:r>
          </a:p>
          <a:p>
            <a:pPr marL="342900" indent="-342900" algn="ctr">
              <a:lnSpc>
                <a:spcPct val="125000"/>
              </a:lnSpc>
              <a:buFont typeface="Wingdings" panose="05000000000000000000" pitchFamily="2" charset="2"/>
              <a:buChar char="ü"/>
            </a:pPr>
            <a:r>
              <a:rPr lang="en-US" altLang="ko-KR" sz="2000" b="1" dirty="0">
                <a:latin typeface="Times New Roman" panose="02020603050405020304" pitchFamily="18" charset="0"/>
                <a:cs typeface="Times New Roman" panose="02020603050405020304" pitchFamily="18" charset="0"/>
                <a:sym typeface="Wingdings" panose="05000000000000000000" pitchFamily="2" charset="2"/>
              </a:rPr>
              <a:t>AFR, CO, CO2, O2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Correlation: </a:t>
            </a:r>
            <a:r>
              <a:rPr lang="en-US" altLang="ko-KR" sz="2000" b="1" dirty="0">
                <a:latin typeface="Times New Roman" panose="02020603050405020304" pitchFamily="18" charset="0"/>
                <a:cs typeface="Times New Roman" panose="02020603050405020304" pitchFamily="18" charset="0"/>
                <a:sym typeface="Wingdings" panose="05000000000000000000" pitchFamily="2" charset="2"/>
              </a:rPr>
              <a:t>Exhaust, Combustion Process</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.(Fault3)</a:t>
            </a:r>
          </a:p>
          <a:p>
            <a:pPr marL="342900" indent="-342900" algn="ctr">
              <a:lnSpc>
                <a:spcPct val="125000"/>
              </a:lnSpc>
              <a:buFont typeface="Wingdings" panose="05000000000000000000" pitchFamily="2" charset="2"/>
              <a:buChar char="ü"/>
            </a:pPr>
            <a:r>
              <a:rPr lang="en-US" altLang="ko-KR" sz="2000" b="1" dirty="0">
                <a:latin typeface="Times New Roman" panose="02020603050405020304" pitchFamily="18" charset="0"/>
                <a:cs typeface="Times New Roman" panose="02020603050405020304" pitchFamily="18" charset="0"/>
                <a:sym typeface="Wingdings" panose="05000000000000000000" pitchFamily="2" charset="2"/>
              </a:rPr>
              <a:t>MAP, TPS, Power, Force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Correlation: </a:t>
            </a:r>
            <a:r>
              <a:rPr lang="en-US" altLang="ko-KR" sz="2000" b="1" dirty="0">
                <a:latin typeface="Times New Roman" panose="02020603050405020304" pitchFamily="18" charset="0"/>
                <a:cs typeface="Times New Roman" panose="02020603050405020304" pitchFamily="18" charset="0"/>
                <a:sym typeface="Wingdings" panose="05000000000000000000" pitchFamily="2" charset="2"/>
              </a:rPr>
              <a:t>Engine Intake System</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 (Fault3)</a:t>
            </a:r>
          </a:p>
        </p:txBody>
      </p:sp>
      <p:pic>
        <p:nvPicPr>
          <p:cNvPr id="4" name="그림 3">
            <a:extLst>
              <a:ext uri="{FF2B5EF4-FFF2-40B4-BE49-F238E27FC236}">
                <a16:creationId xmlns:a16="http://schemas.microsoft.com/office/drawing/2014/main" id="{B0EAA84A-6A1E-3AB2-1FEA-9BF0AA7131C5}"/>
              </a:ext>
            </a:extLst>
          </p:cNvPr>
          <p:cNvPicPr>
            <a:picLocks noChangeAspect="1"/>
          </p:cNvPicPr>
          <p:nvPr/>
        </p:nvPicPr>
        <p:blipFill>
          <a:blip r:embed="rId4"/>
          <a:stretch>
            <a:fillRect/>
          </a:stretch>
        </p:blipFill>
        <p:spPr>
          <a:xfrm>
            <a:off x="2096490" y="851117"/>
            <a:ext cx="7978391" cy="4574654"/>
          </a:xfrm>
          <a:prstGeom prst="rect">
            <a:avLst/>
          </a:prstGeom>
        </p:spPr>
      </p:pic>
    </p:spTree>
    <p:extLst>
      <p:ext uri="{BB962C8B-B14F-4D97-AF65-F5344CB8AC3E}">
        <p14:creationId xmlns:p14="http://schemas.microsoft.com/office/powerpoint/2010/main" val="1212996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B90EC-423D-0126-70D4-9D0F72FEFEDA}"/>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BEF53DE-F50F-E3A0-8404-CA146F01E538}"/>
              </a:ext>
            </a:extLst>
          </p:cNvPr>
          <p:cNvSpPr>
            <a:spLocks noGrp="1"/>
          </p:cNvSpPr>
          <p:nvPr>
            <p:ph type="title"/>
          </p:nvPr>
        </p:nvSpPr>
        <p:spPr/>
        <p:txBody>
          <a:bodyPr/>
          <a:lstStyle/>
          <a:p>
            <a:r>
              <a:rPr lang="en-US" altLang="ko-KR" b="1" dirty="0">
                <a:latin typeface="Times New Roman" panose="02020603050405020304" pitchFamily="18" charset="0"/>
                <a:cs typeface="Times New Roman" panose="02020603050405020304" pitchFamily="18" charset="0"/>
              </a:rPr>
              <a:t>6. Additional Research</a:t>
            </a:r>
            <a:br>
              <a:rPr lang="en-US" altLang="ko-KR" b="1" dirty="0">
                <a:latin typeface="Times New Roman" panose="02020603050405020304" pitchFamily="18" charset="0"/>
                <a:cs typeface="Times New Roman" panose="02020603050405020304" pitchFamily="18" charset="0"/>
              </a:rPr>
            </a:br>
            <a:r>
              <a:rPr lang="en-US" altLang="ko-KR" b="1" dirty="0">
                <a:latin typeface="Times New Roman" panose="02020603050405020304" pitchFamily="18" charset="0"/>
                <a:cs typeface="Times New Roman" panose="02020603050405020304" pitchFamily="18" charset="0"/>
              </a:rPr>
              <a:t>	- BOSCH Datasets</a:t>
            </a:r>
            <a:endParaRPr lang="ko-KR" altLang="en-US" b="1" dirty="0">
              <a:latin typeface="Times New Roman" panose="02020603050405020304" pitchFamily="18" charset="0"/>
              <a:cs typeface="Times New Roman" panose="02020603050405020304" pitchFamily="18" charset="0"/>
            </a:endParaRPr>
          </a:p>
        </p:txBody>
      </p:sp>
      <p:sp>
        <p:nvSpPr>
          <p:cNvPr id="6" name="텍스트 개체 틀 5">
            <a:extLst>
              <a:ext uri="{FF2B5EF4-FFF2-40B4-BE49-F238E27FC236}">
                <a16:creationId xmlns:a16="http://schemas.microsoft.com/office/drawing/2014/main" id="{895983FC-CF3B-ABFC-AD51-3DB7F50215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8E441-5D45-1A83-0B24-5DF3EA936FCB}"/>
              </a:ext>
            </a:extLst>
          </p:cNvPr>
          <p:cNvSpPr>
            <a:spLocks noGrp="1"/>
          </p:cNvSpPr>
          <p:nvPr>
            <p:ph type="sldNum" sz="quarter" idx="12"/>
          </p:nvPr>
        </p:nvSpPr>
        <p:spPr/>
        <p:txBody>
          <a:bodyPr/>
          <a:lstStyle/>
          <a:p>
            <a:fld id="{83D37A20-76DD-4CD0-B0FA-805EEE79EC14}" type="slidenum">
              <a:rPr lang="ko-KR" altLang="en-US" smtClean="0"/>
              <a:t>27</a:t>
            </a:fld>
            <a:endParaRPr lang="ko-KR" altLang="en-US"/>
          </a:p>
        </p:txBody>
      </p:sp>
    </p:spTree>
    <p:extLst>
      <p:ext uri="{BB962C8B-B14F-4D97-AF65-F5344CB8AC3E}">
        <p14:creationId xmlns:p14="http://schemas.microsoft.com/office/powerpoint/2010/main" val="332195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1CFEA-0DBD-96F6-9B8A-F91B071124B5}"/>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E13DFB2E-9E27-497E-7780-79C2138360C2}"/>
              </a:ext>
            </a:extLst>
          </p:cNvPr>
          <p:cNvSpPr>
            <a:spLocks noGrp="1"/>
          </p:cNvSpPr>
          <p:nvPr>
            <p:ph type="sldNum" sz="quarter" idx="12"/>
          </p:nvPr>
        </p:nvSpPr>
        <p:spPr/>
        <p:txBody>
          <a:bodyPr/>
          <a:lstStyle/>
          <a:p>
            <a:fld id="{83D37A20-76DD-4CD0-B0FA-805EEE79EC14}" type="slidenum">
              <a:rPr lang="ko-KR" altLang="en-US" smtClean="0"/>
              <a:t>28</a:t>
            </a:fld>
            <a:endParaRPr lang="ko-KR" altLang="en-US"/>
          </a:p>
        </p:txBody>
      </p:sp>
      <p:pic>
        <p:nvPicPr>
          <p:cNvPr id="5" name="Picture 2">
            <a:extLst>
              <a:ext uri="{FF2B5EF4-FFF2-40B4-BE49-F238E27FC236}">
                <a16:creationId xmlns:a16="http://schemas.microsoft.com/office/drawing/2014/main" id="{82483839-4639-F212-9290-D82FF4D04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0" y="6451301"/>
            <a:ext cx="1471771" cy="4098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3D6939-0F3A-0B48-D259-943A216DB114}"/>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pic>
        <p:nvPicPr>
          <p:cNvPr id="6" name="그림 5">
            <a:extLst>
              <a:ext uri="{FF2B5EF4-FFF2-40B4-BE49-F238E27FC236}">
                <a16:creationId xmlns:a16="http://schemas.microsoft.com/office/drawing/2014/main" id="{5741F30B-358D-76D1-AFCB-4483BAB821F8}"/>
              </a:ext>
            </a:extLst>
          </p:cNvPr>
          <p:cNvPicPr>
            <a:picLocks noChangeAspect="1"/>
          </p:cNvPicPr>
          <p:nvPr/>
        </p:nvPicPr>
        <p:blipFill>
          <a:blip r:embed="rId4"/>
          <a:stretch>
            <a:fillRect/>
          </a:stretch>
        </p:blipFill>
        <p:spPr>
          <a:xfrm>
            <a:off x="681706" y="1109558"/>
            <a:ext cx="10828587" cy="3118681"/>
          </a:xfrm>
          <a:prstGeom prst="rect">
            <a:avLst/>
          </a:prstGeom>
        </p:spPr>
      </p:pic>
      <p:sp>
        <p:nvSpPr>
          <p:cNvPr id="11" name="TextBox 10">
            <a:extLst>
              <a:ext uri="{FF2B5EF4-FFF2-40B4-BE49-F238E27FC236}">
                <a16:creationId xmlns:a16="http://schemas.microsoft.com/office/drawing/2014/main" id="{933F124D-2721-FD40-488F-22724484E7DB}"/>
              </a:ext>
            </a:extLst>
          </p:cNvPr>
          <p:cNvSpPr txBox="1"/>
          <p:nvPr/>
        </p:nvSpPr>
        <p:spPr>
          <a:xfrm>
            <a:off x="743785" y="4242298"/>
            <a:ext cx="10704428" cy="1993559"/>
          </a:xfrm>
          <a:prstGeom prst="rect">
            <a:avLst/>
          </a:prstGeom>
          <a:noFill/>
        </p:spPr>
        <p:txBody>
          <a:bodyPr wrap="square" rtlCol="0">
            <a:spAutoFit/>
          </a:bodyPr>
          <a:lstStyle/>
          <a:p>
            <a:r>
              <a:rPr lang="en-US" altLang="ko-KR" sz="1600" b="1" dirty="0"/>
              <a:t>Strategy:</a:t>
            </a:r>
            <a:r>
              <a:rPr lang="ko-KR" altLang="en-US" sz="1600" b="1" dirty="0"/>
              <a:t> </a:t>
            </a:r>
            <a:endParaRPr lang="en-US" altLang="ko-KR" sz="1400" b="1" dirty="0"/>
          </a:p>
          <a:p>
            <a:pPr marL="342900" indent="-342900">
              <a:lnSpc>
                <a:spcPct val="200000"/>
              </a:lnSpc>
              <a:buFont typeface="+mj-ea"/>
              <a:buAutoNum type="circleNumDbPlain"/>
            </a:pPr>
            <a:r>
              <a:rPr lang="en-US" altLang="ko-KR" sz="1400" dirty="0"/>
              <a:t>Using </a:t>
            </a:r>
            <a:r>
              <a:rPr lang="en-US" altLang="ko-KR" sz="1400" b="1" dirty="0"/>
              <a:t>regression techniques</a:t>
            </a:r>
            <a:r>
              <a:rPr lang="en-US" altLang="ko-KR" sz="1400" dirty="0"/>
              <a:t>, </a:t>
            </a:r>
            <a:r>
              <a:rPr lang="en-US" altLang="ko-KR" sz="1400" b="1" dirty="0"/>
              <a:t>output variables</a:t>
            </a:r>
            <a:r>
              <a:rPr lang="en-US" altLang="ko-KR" sz="1400" dirty="0"/>
              <a:t> can be predicted from </a:t>
            </a:r>
            <a:r>
              <a:rPr lang="en-US" altLang="ko-KR" sz="1400" b="1" dirty="0"/>
              <a:t>input variables</a:t>
            </a:r>
            <a:r>
              <a:rPr lang="en-US" altLang="ko-KR" sz="1400" dirty="0"/>
              <a:t>.</a:t>
            </a:r>
          </a:p>
          <a:p>
            <a:pPr marL="342900" indent="-342900">
              <a:lnSpc>
                <a:spcPct val="200000"/>
              </a:lnSpc>
              <a:buFont typeface="+mj-ea"/>
              <a:buAutoNum type="circleNumDbPlain"/>
            </a:pPr>
            <a:r>
              <a:rPr lang="en-US" altLang="ko-KR" sz="1400" dirty="0"/>
              <a:t>In other words, </a:t>
            </a:r>
            <a:r>
              <a:rPr lang="en-US" altLang="ko-KR" sz="1400" b="1" dirty="0"/>
              <a:t>physical data that is easily obtainable</a:t>
            </a:r>
            <a:r>
              <a:rPr lang="en-US" altLang="ko-KR" sz="1400" dirty="0"/>
              <a:t>, such as engine speed, load, fuel cutoff, etc., </a:t>
            </a:r>
            <a:r>
              <a:rPr lang="en-US" altLang="ko-KR" sz="1400" b="1" dirty="0"/>
              <a:t>can be used to predict</a:t>
            </a:r>
            <a:r>
              <a:rPr lang="en-US" altLang="ko-KR" sz="1400" dirty="0"/>
              <a:t> CO, CO2, HC, etc., as well as temperatures within the engine manifold — data that typically requires a gas analyzer.</a:t>
            </a:r>
          </a:p>
          <a:p>
            <a:pPr marL="342900" indent="-342900">
              <a:lnSpc>
                <a:spcPct val="200000"/>
              </a:lnSpc>
              <a:buFont typeface="+mj-ea"/>
              <a:buAutoNum type="circleNumDbPlain"/>
            </a:pPr>
            <a:r>
              <a:rPr lang="en-US" altLang="ko-KR" sz="1400" dirty="0"/>
              <a:t>This allows for </a:t>
            </a:r>
            <a:r>
              <a:rPr lang="en-US" altLang="ko-KR" sz="1400" b="1" dirty="0"/>
              <a:t>identifying types of engine faults </a:t>
            </a:r>
            <a:r>
              <a:rPr lang="en-US" altLang="ko-KR" sz="1400" dirty="0"/>
              <a:t>using only easily accessible data and the predicted output variables.</a:t>
            </a:r>
          </a:p>
        </p:txBody>
      </p:sp>
      <p:sp>
        <p:nvSpPr>
          <p:cNvPr id="13" name="TextBox 12">
            <a:extLst>
              <a:ext uri="{FF2B5EF4-FFF2-40B4-BE49-F238E27FC236}">
                <a16:creationId xmlns:a16="http://schemas.microsoft.com/office/drawing/2014/main" id="{E34D8DF3-D490-2F4B-A03A-277226EC215C}"/>
              </a:ext>
            </a:extLst>
          </p:cNvPr>
          <p:cNvSpPr txBox="1"/>
          <p:nvPr/>
        </p:nvSpPr>
        <p:spPr>
          <a:xfrm>
            <a:off x="9040872" y="2016458"/>
            <a:ext cx="2469421" cy="276999"/>
          </a:xfrm>
          <a:prstGeom prst="rect">
            <a:avLst/>
          </a:prstGeom>
          <a:noFill/>
        </p:spPr>
        <p:txBody>
          <a:bodyPr wrap="square" rtlCol="0">
            <a:spAutoFit/>
          </a:bodyPr>
          <a:lstStyle/>
          <a:p>
            <a:pPr algn="r"/>
            <a:r>
              <a:rPr lang="en-US" altLang="ko-KR" sz="1200" b="1" dirty="0"/>
              <a:t>*Unlabeled about Engine Fault</a:t>
            </a:r>
            <a:endParaRPr lang="ko-KR" altLang="en-US" sz="1200" b="1" dirty="0"/>
          </a:p>
        </p:txBody>
      </p:sp>
    </p:spTree>
    <p:extLst>
      <p:ext uri="{BB962C8B-B14F-4D97-AF65-F5344CB8AC3E}">
        <p14:creationId xmlns:p14="http://schemas.microsoft.com/office/powerpoint/2010/main" val="2125862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C553B-F57A-BAA4-A6D2-454A56020223}"/>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59D271A-7237-1F8B-B87D-A5971C3541C7}"/>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C42B8985-2CA8-AC18-1817-6FD777F00A1B}"/>
              </a:ext>
            </a:extLst>
          </p:cNvPr>
          <p:cNvGrpSpPr/>
          <p:nvPr/>
        </p:nvGrpSpPr>
        <p:grpSpPr>
          <a:xfrm>
            <a:off x="826483" y="1286101"/>
            <a:ext cx="2983512" cy="5039073"/>
            <a:chOff x="2430698" y="1327350"/>
            <a:chExt cx="2983512" cy="5039073"/>
          </a:xfrm>
        </p:grpSpPr>
        <p:sp>
          <p:nvSpPr>
            <p:cNvPr id="2" name="직사각형 1">
              <a:extLst>
                <a:ext uri="{FF2B5EF4-FFF2-40B4-BE49-F238E27FC236}">
                  <a16:creationId xmlns:a16="http://schemas.microsoft.com/office/drawing/2014/main" id="{2269AB07-BE46-68B3-F3A5-99DCE06AB7E3}"/>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Fuel Cutoff Data Preprocessing</a:t>
              </a:r>
            </a:p>
          </p:txBody>
        </p:sp>
        <p:sp>
          <p:nvSpPr>
            <p:cNvPr id="4" name="직사각형 3">
              <a:extLst>
                <a:ext uri="{FF2B5EF4-FFF2-40B4-BE49-F238E27FC236}">
                  <a16:creationId xmlns:a16="http://schemas.microsoft.com/office/drawing/2014/main" id="{4AAE6ACA-BD34-A83B-A3DB-A5CEC9852775}"/>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Box Plot &amp; Outlier Replacement</a:t>
              </a:r>
            </a:p>
          </p:txBody>
        </p:sp>
        <p:sp>
          <p:nvSpPr>
            <p:cNvPr id="7" name="직사각형 6">
              <a:extLst>
                <a:ext uri="{FF2B5EF4-FFF2-40B4-BE49-F238E27FC236}">
                  <a16:creationId xmlns:a16="http://schemas.microsoft.com/office/drawing/2014/main" id="{466B8AAD-9CAA-DB7E-14DE-DF5E5098DFFD}"/>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Helvetica" panose="020B0604020202020204" pitchFamily="34" charset="0"/>
                </a:rPr>
                <a:t>Noise Reduction </a:t>
              </a:r>
            </a:p>
            <a:p>
              <a:pPr algn="ctr"/>
              <a:r>
                <a:rPr lang="en-US" altLang="ko-KR" dirty="0">
                  <a:solidFill>
                    <a:srgbClr val="212121"/>
                  </a:solidFill>
                  <a:latin typeface="Helvetica" panose="020B0604020202020204" pitchFamily="34" charset="0"/>
                </a:rPr>
                <a:t>(Butterworth </a:t>
              </a:r>
              <a:r>
                <a:rPr lang="en-US" altLang="ko-KR" i="0" dirty="0">
                  <a:solidFill>
                    <a:srgbClr val="212121"/>
                  </a:solidFill>
                  <a:effectLst/>
                  <a:latin typeface="Helvetica" panose="020B0604020202020204" pitchFamily="34" charset="0"/>
                </a:rPr>
                <a:t>Low pass filter)</a:t>
              </a:r>
            </a:p>
          </p:txBody>
        </p:sp>
        <p:sp>
          <p:nvSpPr>
            <p:cNvPr id="8" name="직사각형 7">
              <a:extLst>
                <a:ext uri="{FF2B5EF4-FFF2-40B4-BE49-F238E27FC236}">
                  <a16:creationId xmlns:a16="http://schemas.microsoft.com/office/drawing/2014/main" id="{68F45C76-1BED-A853-32A3-55C5A7ADF12D}"/>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Min-Max Scaling</a:t>
              </a:r>
            </a:p>
          </p:txBody>
        </p:sp>
        <p:sp>
          <p:nvSpPr>
            <p:cNvPr id="9" name="직사각형 8">
              <a:extLst>
                <a:ext uri="{FF2B5EF4-FFF2-40B4-BE49-F238E27FC236}">
                  <a16:creationId xmlns:a16="http://schemas.microsoft.com/office/drawing/2014/main" id="{D5463785-D346-F32B-F231-3CC367F625DA}"/>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Add Fuel Cutoff Data</a:t>
              </a:r>
            </a:p>
          </p:txBody>
        </p:sp>
        <p:sp>
          <p:nvSpPr>
            <p:cNvPr id="10" name="직사각형 9">
              <a:extLst>
                <a:ext uri="{FF2B5EF4-FFF2-40B4-BE49-F238E27FC236}">
                  <a16:creationId xmlns:a16="http://schemas.microsoft.com/office/drawing/2014/main" id="{48A052F3-1EE8-85CA-98BD-CC438607EF1C}"/>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Down Sampling</a:t>
              </a:r>
            </a:p>
          </p:txBody>
        </p:sp>
        <p:cxnSp>
          <p:nvCxnSpPr>
            <p:cNvPr id="14" name="직선 화살표 연결선 13">
              <a:extLst>
                <a:ext uri="{FF2B5EF4-FFF2-40B4-BE49-F238E27FC236}">
                  <a16:creationId xmlns:a16="http://schemas.microsoft.com/office/drawing/2014/main" id="{6044DC4A-BD70-5D6A-A550-0F16039B5D53}"/>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916996CF-81F7-1C89-3523-016A4A181786}"/>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2C2781E9-E7C6-548D-D733-5A708C999B37}"/>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5F430848-6C1B-71C2-AD37-D5181B5D972A}"/>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137ABB1D-A996-0258-7FE6-6387A1042356}"/>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2" name="직사각형 31">
            <a:extLst>
              <a:ext uri="{FF2B5EF4-FFF2-40B4-BE49-F238E27FC236}">
                <a16:creationId xmlns:a16="http://schemas.microsoft.com/office/drawing/2014/main" id="{6C989D62-FE67-8604-0F04-616097374D0F}"/>
              </a:ext>
            </a:extLst>
          </p:cNvPr>
          <p:cNvSpPr/>
          <p:nvPr/>
        </p:nvSpPr>
        <p:spPr>
          <a:xfrm>
            <a:off x="7389683" y="1218269"/>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Train/Test Data Split</a:t>
            </a:r>
          </a:p>
        </p:txBody>
      </p:sp>
      <p:sp>
        <p:nvSpPr>
          <p:cNvPr id="33" name="직사각형 32">
            <a:extLst>
              <a:ext uri="{FF2B5EF4-FFF2-40B4-BE49-F238E27FC236}">
                <a16:creationId xmlns:a16="http://schemas.microsoft.com/office/drawing/2014/main" id="{AD22B0C3-C516-83EB-95F5-6669D57C7E37}"/>
              </a:ext>
            </a:extLst>
          </p:cNvPr>
          <p:cNvSpPr/>
          <p:nvPr/>
        </p:nvSpPr>
        <p:spPr>
          <a:xfrm>
            <a:off x="5439104" y="2782505"/>
            <a:ext cx="1105440" cy="36315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GPR</a:t>
            </a:r>
          </a:p>
        </p:txBody>
      </p:sp>
      <p:sp>
        <p:nvSpPr>
          <p:cNvPr id="34" name="직사각형 33">
            <a:extLst>
              <a:ext uri="{FF2B5EF4-FFF2-40B4-BE49-F238E27FC236}">
                <a16:creationId xmlns:a16="http://schemas.microsoft.com/office/drawing/2014/main" id="{E87749A4-7E67-9E24-845C-1EA8F939A73E}"/>
              </a:ext>
            </a:extLst>
          </p:cNvPr>
          <p:cNvSpPr/>
          <p:nvPr/>
        </p:nvSpPr>
        <p:spPr>
          <a:xfrm>
            <a:off x="6724763" y="2782504"/>
            <a:ext cx="1357687"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212121"/>
                </a:solidFill>
                <a:latin typeface="Helvetica" panose="020B0604020202020204" pitchFamily="34" charset="0"/>
              </a:rPr>
              <a:t>Linear</a:t>
            </a:r>
          </a:p>
          <a:p>
            <a:pPr algn="ctr"/>
            <a:r>
              <a:rPr lang="en-US" altLang="ko-KR" b="0" i="0" dirty="0">
                <a:solidFill>
                  <a:srgbClr val="212121"/>
                </a:solidFill>
                <a:effectLst/>
                <a:latin typeface="Helvetica" panose="020B0604020202020204" pitchFamily="34" charset="0"/>
              </a:rPr>
              <a:t>Regression</a:t>
            </a:r>
          </a:p>
        </p:txBody>
      </p:sp>
      <p:sp>
        <p:nvSpPr>
          <p:cNvPr id="35" name="직사각형 34">
            <a:extLst>
              <a:ext uri="{FF2B5EF4-FFF2-40B4-BE49-F238E27FC236}">
                <a16:creationId xmlns:a16="http://schemas.microsoft.com/office/drawing/2014/main" id="{D918DD95-E7FB-966E-155B-B16ABD95D3C9}"/>
              </a:ext>
            </a:extLst>
          </p:cNvPr>
          <p:cNvSpPr/>
          <p:nvPr/>
        </p:nvSpPr>
        <p:spPr>
          <a:xfrm>
            <a:off x="8262669" y="2782504"/>
            <a:ext cx="110544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Random Forest</a:t>
            </a:r>
          </a:p>
        </p:txBody>
      </p:sp>
      <p:sp>
        <p:nvSpPr>
          <p:cNvPr id="36" name="직사각형 35">
            <a:extLst>
              <a:ext uri="{FF2B5EF4-FFF2-40B4-BE49-F238E27FC236}">
                <a16:creationId xmlns:a16="http://schemas.microsoft.com/office/drawing/2014/main" id="{51E753F7-59D3-30CE-3045-B2FE9EBB80E6}"/>
              </a:ext>
            </a:extLst>
          </p:cNvPr>
          <p:cNvSpPr/>
          <p:nvPr/>
        </p:nvSpPr>
        <p:spPr>
          <a:xfrm>
            <a:off x="9548328" y="2782505"/>
            <a:ext cx="1105440" cy="36315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SVR</a:t>
            </a:r>
          </a:p>
        </p:txBody>
      </p:sp>
      <p:sp>
        <p:nvSpPr>
          <p:cNvPr id="37" name="직사각형 36">
            <a:extLst>
              <a:ext uri="{FF2B5EF4-FFF2-40B4-BE49-F238E27FC236}">
                <a16:creationId xmlns:a16="http://schemas.microsoft.com/office/drawing/2014/main" id="{9A46DE84-5AB1-7FAA-D480-D75353579FEA}"/>
              </a:ext>
            </a:extLst>
          </p:cNvPr>
          <p:cNvSpPr/>
          <p:nvPr/>
        </p:nvSpPr>
        <p:spPr>
          <a:xfrm>
            <a:off x="10833987" y="2775630"/>
            <a:ext cx="1105440" cy="3631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MOGP</a:t>
            </a:r>
          </a:p>
        </p:txBody>
      </p:sp>
      <p:cxnSp>
        <p:nvCxnSpPr>
          <p:cNvPr id="38" name="직선 화살표 연결선 37">
            <a:extLst>
              <a:ext uri="{FF2B5EF4-FFF2-40B4-BE49-F238E27FC236}">
                <a16:creationId xmlns:a16="http://schemas.microsoft.com/office/drawing/2014/main" id="{A8D8207F-4131-F1AB-7BD6-C81B02C57633}"/>
              </a:ext>
            </a:extLst>
          </p:cNvPr>
          <p:cNvCxnSpPr>
            <a:cxnSpLocks/>
            <a:stCxn id="32" idx="2"/>
            <a:endCxn id="33" idx="0"/>
          </p:cNvCxnSpPr>
          <p:nvPr/>
        </p:nvCxnSpPr>
        <p:spPr>
          <a:xfrm flipH="1">
            <a:off x="5991824" y="1932850"/>
            <a:ext cx="2741799" cy="8496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D342F975-D626-FD5D-DCB2-D387A7B4C30C}"/>
              </a:ext>
            </a:extLst>
          </p:cNvPr>
          <p:cNvCxnSpPr>
            <a:cxnSpLocks/>
            <a:stCxn id="32" idx="2"/>
            <a:endCxn id="34" idx="0"/>
          </p:cNvCxnSpPr>
          <p:nvPr/>
        </p:nvCxnSpPr>
        <p:spPr>
          <a:xfrm flipH="1">
            <a:off x="7403607" y="1932850"/>
            <a:ext cx="1330016" cy="8496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0AE12E9C-0AAB-DB01-DD1E-8C14A8A7C2F6}"/>
              </a:ext>
            </a:extLst>
          </p:cNvPr>
          <p:cNvCxnSpPr>
            <a:cxnSpLocks/>
            <a:stCxn id="32" idx="2"/>
            <a:endCxn id="35" idx="0"/>
          </p:cNvCxnSpPr>
          <p:nvPr/>
        </p:nvCxnSpPr>
        <p:spPr>
          <a:xfrm>
            <a:off x="8733623" y="1932850"/>
            <a:ext cx="81766" cy="8496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9B9B9163-411D-9E2B-E9D7-491969E9EAEC}"/>
              </a:ext>
            </a:extLst>
          </p:cNvPr>
          <p:cNvCxnSpPr>
            <a:cxnSpLocks/>
            <a:stCxn id="32" idx="2"/>
            <a:endCxn id="36" idx="0"/>
          </p:cNvCxnSpPr>
          <p:nvPr/>
        </p:nvCxnSpPr>
        <p:spPr>
          <a:xfrm>
            <a:off x="8733623" y="1932850"/>
            <a:ext cx="1367425" cy="8496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직선 화살표 연결선 49">
            <a:extLst>
              <a:ext uri="{FF2B5EF4-FFF2-40B4-BE49-F238E27FC236}">
                <a16:creationId xmlns:a16="http://schemas.microsoft.com/office/drawing/2014/main" id="{19081F81-D98D-A2AD-8F66-5309EBDC3B0C}"/>
              </a:ext>
            </a:extLst>
          </p:cNvPr>
          <p:cNvCxnSpPr>
            <a:cxnSpLocks/>
            <a:stCxn id="32" idx="2"/>
            <a:endCxn id="37" idx="0"/>
          </p:cNvCxnSpPr>
          <p:nvPr/>
        </p:nvCxnSpPr>
        <p:spPr>
          <a:xfrm>
            <a:off x="8733623" y="1932850"/>
            <a:ext cx="2653084" cy="8427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연결선: 꺾임 66">
            <a:extLst>
              <a:ext uri="{FF2B5EF4-FFF2-40B4-BE49-F238E27FC236}">
                <a16:creationId xmlns:a16="http://schemas.microsoft.com/office/drawing/2014/main" id="{42DADCF9-DFC5-6989-F093-6C0CBE862A2F}"/>
              </a:ext>
            </a:extLst>
          </p:cNvPr>
          <p:cNvCxnSpPr>
            <a:stCxn id="10" idx="2"/>
            <a:endCxn id="32" idx="0"/>
          </p:cNvCxnSpPr>
          <p:nvPr/>
        </p:nvCxnSpPr>
        <p:spPr>
          <a:xfrm rot="5400000" flipH="1" flipV="1">
            <a:off x="2972686" y="564238"/>
            <a:ext cx="5106905" cy="6414968"/>
          </a:xfrm>
          <a:prstGeom prst="bentConnector5">
            <a:avLst>
              <a:gd name="adj1" fmla="val -4476"/>
              <a:gd name="adj2" fmla="val 31509"/>
              <a:gd name="adj3" fmla="val 10447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1A5D2E4-354C-E370-1614-A2CF57B64F64}"/>
              </a:ext>
            </a:extLst>
          </p:cNvPr>
          <p:cNvSpPr txBox="1"/>
          <p:nvPr/>
        </p:nvSpPr>
        <p:spPr>
          <a:xfrm>
            <a:off x="10994821" y="3152001"/>
            <a:ext cx="783771" cy="276999"/>
          </a:xfrm>
          <a:prstGeom prst="rect">
            <a:avLst/>
          </a:prstGeom>
          <a:noFill/>
        </p:spPr>
        <p:txBody>
          <a:bodyPr wrap="square" rtlCol="0">
            <a:spAutoFit/>
          </a:bodyPr>
          <a:lstStyle/>
          <a:p>
            <a:r>
              <a:rPr lang="en-US" altLang="ko-KR" sz="1200" b="1" dirty="0"/>
              <a:t>*Python</a:t>
            </a:r>
            <a:endParaRPr lang="ko-KR" altLang="en-US" sz="1200" b="1" dirty="0"/>
          </a:p>
        </p:txBody>
      </p:sp>
      <p:pic>
        <p:nvPicPr>
          <p:cNvPr id="73" name="그림 72">
            <a:extLst>
              <a:ext uri="{FF2B5EF4-FFF2-40B4-BE49-F238E27FC236}">
                <a16:creationId xmlns:a16="http://schemas.microsoft.com/office/drawing/2014/main" id="{BC05D284-0602-6149-AE95-AB23FDBEFD83}"/>
              </a:ext>
            </a:extLst>
          </p:cNvPr>
          <p:cNvPicPr>
            <a:picLocks noChangeAspect="1"/>
          </p:cNvPicPr>
          <p:nvPr/>
        </p:nvPicPr>
        <p:blipFill>
          <a:blip r:embed="rId3"/>
          <a:stretch>
            <a:fillRect/>
          </a:stretch>
        </p:blipFill>
        <p:spPr>
          <a:xfrm>
            <a:off x="4883572" y="4418798"/>
            <a:ext cx="2277642" cy="1678513"/>
          </a:xfrm>
          <a:prstGeom prst="rect">
            <a:avLst/>
          </a:prstGeom>
        </p:spPr>
      </p:pic>
      <p:sp>
        <p:nvSpPr>
          <p:cNvPr id="82" name="TextBox 81">
            <a:extLst>
              <a:ext uri="{FF2B5EF4-FFF2-40B4-BE49-F238E27FC236}">
                <a16:creationId xmlns:a16="http://schemas.microsoft.com/office/drawing/2014/main" id="{5A249854-CB2D-9BE5-1037-B45C9E1BC896}"/>
              </a:ext>
            </a:extLst>
          </p:cNvPr>
          <p:cNvSpPr txBox="1"/>
          <p:nvPr/>
        </p:nvSpPr>
        <p:spPr>
          <a:xfrm>
            <a:off x="7424348" y="4096864"/>
            <a:ext cx="4732867" cy="2246769"/>
          </a:xfrm>
          <a:prstGeom prst="rect">
            <a:avLst/>
          </a:prstGeom>
          <a:noFill/>
        </p:spPr>
        <p:txBody>
          <a:bodyPr wrap="square" rtlCol="0">
            <a:spAutoFit/>
          </a:bodyPr>
          <a:lstStyle/>
          <a:p>
            <a:r>
              <a:rPr lang="en-US" altLang="ko-KR" sz="1600" b="1" dirty="0"/>
              <a:t>* &lt;Gaussian Process Regression&gt;</a:t>
            </a:r>
          </a:p>
          <a:p>
            <a:endParaRPr lang="en-US" altLang="ko-KR" sz="1600" b="1" dirty="0"/>
          </a:p>
          <a:p>
            <a:r>
              <a:rPr lang="en-US" altLang="ko-KR" sz="1200" b="1" dirty="0"/>
              <a:t>Non-parametric</a:t>
            </a:r>
            <a:r>
              <a:rPr lang="en-US" altLang="ko-KR" sz="1200" dirty="0"/>
              <a:t>, probabilistic regression method that learns the </a:t>
            </a:r>
            <a:r>
              <a:rPr lang="en-US" altLang="ko-KR" sz="1200" b="1" dirty="0"/>
              <a:t>distribution</a:t>
            </a:r>
            <a:r>
              <a:rPr lang="en-US" altLang="ko-KR" sz="1200" dirty="0"/>
              <a:t> of functions.</a:t>
            </a:r>
          </a:p>
          <a:p>
            <a:endParaRPr lang="en-US" altLang="ko-KR" sz="1200" b="1" dirty="0"/>
          </a:p>
          <a:p>
            <a:r>
              <a:rPr lang="en-US" altLang="ko-KR" sz="1200" dirty="0"/>
              <a:t>Measures the </a:t>
            </a:r>
            <a:r>
              <a:rPr lang="en-US" altLang="ko-KR" sz="1200" b="1" dirty="0"/>
              <a:t>correlation</a:t>
            </a:r>
            <a:r>
              <a:rPr lang="en-US" altLang="ko-KR" sz="1200" dirty="0"/>
              <a:t> (similarity) between data points.</a:t>
            </a:r>
          </a:p>
          <a:p>
            <a:endParaRPr lang="en-US" altLang="ko-KR" sz="1200" b="1" dirty="0"/>
          </a:p>
          <a:p>
            <a:r>
              <a:rPr lang="en-US" altLang="ko-KR" sz="1200" dirty="0"/>
              <a:t>Data points that are </a:t>
            </a:r>
            <a:r>
              <a:rPr lang="en-US" altLang="ko-KR" sz="1200" b="1" dirty="0"/>
              <a:t>closer</a:t>
            </a:r>
            <a:r>
              <a:rPr lang="en-US" altLang="ko-KR" sz="1200" dirty="0"/>
              <a:t> to each other have </a:t>
            </a:r>
            <a:r>
              <a:rPr lang="en-US" altLang="ko-KR" sz="1200" b="1" dirty="0"/>
              <a:t>higher</a:t>
            </a:r>
            <a:r>
              <a:rPr lang="en-US" altLang="ko-KR" sz="1200" dirty="0"/>
              <a:t> </a:t>
            </a:r>
            <a:r>
              <a:rPr lang="en-US" altLang="ko-KR" sz="1200" b="1" dirty="0"/>
              <a:t>similarity</a:t>
            </a:r>
            <a:r>
              <a:rPr lang="en-US" altLang="ko-KR" sz="1200" dirty="0"/>
              <a:t>.</a:t>
            </a:r>
          </a:p>
          <a:p>
            <a:endParaRPr lang="en-US" altLang="ko-KR" sz="1200" b="1" dirty="0"/>
          </a:p>
          <a:p>
            <a:r>
              <a:rPr lang="en-US" altLang="ko-KR" sz="1200" dirty="0"/>
              <a:t>Provides </a:t>
            </a:r>
            <a:r>
              <a:rPr lang="en-US" altLang="ko-KR" sz="1200" b="1" dirty="0"/>
              <a:t>uncertainty</a:t>
            </a:r>
            <a:r>
              <a:rPr lang="en-US" altLang="ko-KR" sz="1200" dirty="0"/>
              <a:t> </a:t>
            </a:r>
            <a:r>
              <a:rPr lang="en-US" altLang="ko-KR" sz="1200" b="1" dirty="0"/>
              <a:t>estimates</a:t>
            </a:r>
            <a:r>
              <a:rPr lang="en-US" altLang="ko-KR" sz="1200" dirty="0"/>
              <a:t> for the data, allowing evaluation of predictions along with </a:t>
            </a:r>
            <a:r>
              <a:rPr lang="en-US" altLang="ko-KR" sz="1200" b="1" dirty="0"/>
              <a:t>confidence</a:t>
            </a:r>
            <a:r>
              <a:rPr lang="en-US" altLang="ko-KR" sz="1200" dirty="0"/>
              <a:t> </a:t>
            </a:r>
            <a:r>
              <a:rPr lang="en-US" altLang="ko-KR" sz="1200" b="1" dirty="0"/>
              <a:t>intervals</a:t>
            </a:r>
            <a:r>
              <a:rPr lang="en-US" altLang="ko-KR" sz="1200" dirty="0"/>
              <a:t>.</a:t>
            </a:r>
            <a:endParaRPr lang="en-US" altLang="ko-KR" sz="1200" b="1" dirty="0"/>
          </a:p>
        </p:txBody>
      </p:sp>
    </p:spTree>
    <p:extLst>
      <p:ext uri="{BB962C8B-B14F-4D97-AF65-F5344CB8AC3E}">
        <p14:creationId xmlns:p14="http://schemas.microsoft.com/office/powerpoint/2010/main" val="225310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EBC13515-6863-CE31-B122-C1D04A8CC352}"/>
              </a:ext>
            </a:extLst>
          </p:cNvPr>
          <p:cNvSpPr>
            <a:spLocks noGrp="1"/>
          </p:cNvSpPr>
          <p:nvPr>
            <p:ph type="title"/>
          </p:nvPr>
        </p:nvSpPr>
        <p:spPr/>
        <p:txBody>
          <a:bodyPr/>
          <a:lstStyle/>
          <a:p>
            <a:r>
              <a:rPr lang="en-US" altLang="ko-KR" b="1" dirty="0">
                <a:latin typeface="Times New Roman" panose="02020603050405020304" pitchFamily="18" charset="0"/>
                <a:cs typeface="Times New Roman" panose="02020603050405020304" pitchFamily="18" charset="0"/>
              </a:rPr>
              <a:t>1. Proposal Review</a:t>
            </a:r>
            <a:endParaRPr lang="ko-KR" altLang="en-US" b="1" dirty="0">
              <a:latin typeface="Times New Roman" panose="02020603050405020304" pitchFamily="18" charset="0"/>
              <a:cs typeface="Times New Roman" panose="02020603050405020304" pitchFamily="18" charset="0"/>
            </a:endParaRPr>
          </a:p>
        </p:txBody>
      </p:sp>
      <p:sp>
        <p:nvSpPr>
          <p:cNvPr id="8" name="텍스트 개체 틀 7">
            <a:extLst>
              <a:ext uri="{FF2B5EF4-FFF2-40B4-BE49-F238E27FC236}">
                <a16:creationId xmlns:a16="http://schemas.microsoft.com/office/drawing/2014/main" id="{755176E6-87B6-174D-1208-D6B6331B10A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6C83005-A0EB-02C5-FA19-DB1469D4894B}"/>
              </a:ext>
            </a:extLst>
          </p:cNvPr>
          <p:cNvSpPr>
            <a:spLocks noGrp="1"/>
          </p:cNvSpPr>
          <p:nvPr>
            <p:ph type="sldNum" sz="quarter" idx="12"/>
          </p:nvPr>
        </p:nvSpPr>
        <p:spPr/>
        <p:txBody>
          <a:bodyPr/>
          <a:lstStyle/>
          <a:p>
            <a:fld id="{83D37A20-76DD-4CD0-B0FA-805EEE79EC14}" type="slidenum">
              <a:rPr lang="ko-KR" altLang="en-US" smtClean="0"/>
              <a:t>3</a:t>
            </a:fld>
            <a:endParaRPr lang="ko-KR" altLang="en-US"/>
          </a:p>
        </p:txBody>
      </p:sp>
    </p:spTree>
    <p:extLst>
      <p:ext uri="{BB962C8B-B14F-4D97-AF65-F5344CB8AC3E}">
        <p14:creationId xmlns:p14="http://schemas.microsoft.com/office/powerpoint/2010/main" val="1837806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5B253-E82D-CD54-DDC0-D4715D12CC02}"/>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0447B91A-2537-B18A-4EEA-F6CCFDA7E068}"/>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176D33A9-266C-5117-BB60-DD254A01D5DA}"/>
              </a:ext>
            </a:extLst>
          </p:cNvPr>
          <p:cNvGrpSpPr/>
          <p:nvPr/>
        </p:nvGrpSpPr>
        <p:grpSpPr>
          <a:xfrm>
            <a:off x="1818807" y="1299851"/>
            <a:ext cx="2983512" cy="5039073"/>
            <a:chOff x="2430698" y="1327350"/>
            <a:chExt cx="2983512" cy="5039073"/>
          </a:xfrm>
        </p:grpSpPr>
        <p:sp>
          <p:nvSpPr>
            <p:cNvPr id="2" name="직사각형 1">
              <a:extLst>
                <a:ext uri="{FF2B5EF4-FFF2-40B4-BE49-F238E27FC236}">
                  <a16:creationId xmlns:a16="http://schemas.microsoft.com/office/drawing/2014/main" id="{A4360DC6-C109-A5E7-DF28-DBCCE754E577}"/>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Fuel Cutoff Data Preprocessing</a:t>
              </a:r>
            </a:p>
          </p:txBody>
        </p:sp>
        <p:sp>
          <p:nvSpPr>
            <p:cNvPr id="4" name="직사각형 3">
              <a:extLst>
                <a:ext uri="{FF2B5EF4-FFF2-40B4-BE49-F238E27FC236}">
                  <a16:creationId xmlns:a16="http://schemas.microsoft.com/office/drawing/2014/main" id="{CD814365-1CAD-9A24-1BA0-10A3E7DE7C00}"/>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Box Plot &amp; Outlier Replacement</a:t>
              </a:r>
            </a:p>
          </p:txBody>
        </p:sp>
        <p:sp>
          <p:nvSpPr>
            <p:cNvPr id="7" name="직사각형 6">
              <a:extLst>
                <a:ext uri="{FF2B5EF4-FFF2-40B4-BE49-F238E27FC236}">
                  <a16:creationId xmlns:a16="http://schemas.microsoft.com/office/drawing/2014/main" id="{E2659489-4D39-4AED-FD43-654CCF71C5CE}"/>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Helvetica" panose="020B0604020202020204" pitchFamily="34" charset="0"/>
                </a:rPr>
                <a:t>Noise Reduction </a:t>
              </a:r>
            </a:p>
            <a:p>
              <a:pPr algn="ctr"/>
              <a:r>
                <a:rPr lang="en-US" altLang="ko-KR" dirty="0">
                  <a:solidFill>
                    <a:srgbClr val="212121"/>
                  </a:solidFill>
                  <a:latin typeface="Helvetica" panose="020B0604020202020204" pitchFamily="34" charset="0"/>
                </a:rPr>
                <a:t>(Butterworth </a:t>
              </a:r>
              <a:r>
                <a:rPr lang="en-US" altLang="ko-KR" i="0" dirty="0">
                  <a:solidFill>
                    <a:srgbClr val="212121"/>
                  </a:solidFill>
                  <a:effectLst/>
                  <a:latin typeface="Helvetica" panose="020B0604020202020204" pitchFamily="34" charset="0"/>
                </a:rPr>
                <a:t>Low pass filter)</a:t>
              </a:r>
            </a:p>
          </p:txBody>
        </p:sp>
        <p:sp>
          <p:nvSpPr>
            <p:cNvPr id="8" name="직사각형 7">
              <a:extLst>
                <a:ext uri="{FF2B5EF4-FFF2-40B4-BE49-F238E27FC236}">
                  <a16:creationId xmlns:a16="http://schemas.microsoft.com/office/drawing/2014/main" id="{36973638-1562-2676-CDBC-BE9691AFA5B1}"/>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Min-Max Scaling</a:t>
              </a:r>
            </a:p>
          </p:txBody>
        </p:sp>
        <p:sp>
          <p:nvSpPr>
            <p:cNvPr id="9" name="직사각형 8">
              <a:extLst>
                <a:ext uri="{FF2B5EF4-FFF2-40B4-BE49-F238E27FC236}">
                  <a16:creationId xmlns:a16="http://schemas.microsoft.com/office/drawing/2014/main" id="{0C48BAD7-B133-B172-7B2C-B02BF3DC414D}"/>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Add Fuel Cutoff Data</a:t>
              </a:r>
            </a:p>
          </p:txBody>
        </p:sp>
        <p:sp>
          <p:nvSpPr>
            <p:cNvPr id="10" name="직사각형 9">
              <a:extLst>
                <a:ext uri="{FF2B5EF4-FFF2-40B4-BE49-F238E27FC236}">
                  <a16:creationId xmlns:a16="http://schemas.microsoft.com/office/drawing/2014/main" id="{B08BA93D-5A9C-310A-38D8-D9C2A5E03847}"/>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Down Sampling</a:t>
              </a:r>
            </a:p>
          </p:txBody>
        </p:sp>
        <p:cxnSp>
          <p:nvCxnSpPr>
            <p:cNvPr id="14" name="직선 화살표 연결선 13">
              <a:extLst>
                <a:ext uri="{FF2B5EF4-FFF2-40B4-BE49-F238E27FC236}">
                  <a16:creationId xmlns:a16="http://schemas.microsoft.com/office/drawing/2014/main" id="{7A0134AD-4CB3-451A-D947-4CA319314286}"/>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0336D97B-C004-0A18-8CAA-AF266A31CC28}"/>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2800E609-902B-B327-9661-65D717DC6E0D}"/>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E94BA132-22BC-285B-5DD7-C0C60907B21D}"/>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08D4BC63-8376-FD6A-9E10-EE41BE6C6D93}"/>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직사각형 5">
            <a:extLst>
              <a:ext uri="{FF2B5EF4-FFF2-40B4-BE49-F238E27FC236}">
                <a16:creationId xmlns:a16="http://schemas.microsoft.com/office/drawing/2014/main" id="{55781909-E522-2BCF-782D-DE783E0167E3}"/>
              </a:ext>
            </a:extLst>
          </p:cNvPr>
          <p:cNvSpPr/>
          <p:nvPr/>
        </p:nvSpPr>
        <p:spPr>
          <a:xfrm>
            <a:off x="5426243" y="565792"/>
            <a:ext cx="6433455" cy="610314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b="0" i="0" dirty="0">
              <a:solidFill>
                <a:srgbClr val="212121"/>
              </a:solidFill>
              <a:effectLst/>
              <a:latin typeface="Helvetica" panose="020B0604020202020204" pitchFamily="34" charset="0"/>
            </a:endParaRPr>
          </a:p>
        </p:txBody>
      </p:sp>
      <p:cxnSp>
        <p:nvCxnSpPr>
          <p:cNvPr id="11" name="직선 화살표 연결선 10">
            <a:extLst>
              <a:ext uri="{FF2B5EF4-FFF2-40B4-BE49-F238E27FC236}">
                <a16:creationId xmlns:a16="http://schemas.microsoft.com/office/drawing/2014/main" id="{22FF3C90-71F1-11A7-7ED3-82A47F7ED8CD}"/>
              </a:ext>
            </a:extLst>
          </p:cNvPr>
          <p:cNvCxnSpPr>
            <a:cxnSpLocks/>
          </p:cNvCxnSpPr>
          <p:nvPr/>
        </p:nvCxnSpPr>
        <p:spPr>
          <a:xfrm>
            <a:off x="4802319" y="1628981"/>
            <a:ext cx="47610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7" name="그림 26">
            <a:extLst>
              <a:ext uri="{FF2B5EF4-FFF2-40B4-BE49-F238E27FC236}">
                <a16:creationId xmlns:a16="http://schemas.microsoft.com/office/drawing/2014/main" id="{565D4921-2D1A-594C-1CC8-1622F22DA922}"/>
              </a:ext>
            </a:extLst>
          </p:cNvPr>
          <p:cNvPicPr>
            <a:picLocks noChangeAspect="1"/>
          </p:cNvPicPr>
          <p:nvPr/>
        </p:nvPicPr>
        <p:blipFill>
          <a:blip r:embed="rId3"/>
          <a:stretch>
            <a:fillRect/>
          </a:stretch>
        </p:blipFill>
        <p:spPr>
          <a:xfrm>
            <a:off x="6769767" y="692713"/>
            <a:ext cx="3753933" cy="3006137"/>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7A2AA1E-E646-DDD2-70BE-CC1E3B835FE1}"/>
                  </a:ext>
                </a:extLst>
              </p:cNvPr>
              <p:cNvSpPr txBox="1"/>
              <p:nvPr/>
            </p:nvSpPr>
            <p:spPr>
              <a:xfrm>
                <a:off x="5689377" y="3928049"/>
                <a:ext cx="5998443" cy="2649187"/>
              </a:xfrm>
              <a:prstGeom prst="rect">
                <a:avLst/>
              </a:prstGeom>
              <a:noFill/>
            </p:spPr>
            <p:txBody>
              <a:bodyPr wrap="square" rtlCol="0">
                <a:spAutoFit/>
              </a:bodyPr>
              <a:lstStyle/>
              <a:p>
                <a:pPr marL="285750" indent="-285750" algn="l">
                  <a:buFont typeface="Wingdings" panose="05000000000000000000" pitchFamily="2" charset="2"/>
                  <a:buChar char="ü"/>
                </a:pPr>
                <a:r>
                  <a:rPr lang="en-US" altLang="ko-KR" b="0" i="1" dirty="0">
                    <a:solidFill>
                      <a:srgbClr val="212121"/>
                    </a:solidFill>
                    <a:effectLst/>
                    <a:latin typeface="Helvetica" panose="020B0604020202020204" pitchFamily="34" charset="0"/>
                  </a:rPr>
                  <a:t>Fuel Cutoff</a:t>
                </a:r>
                <a:r>
                  <a:rPr lang="en-US" altLang="ko-KR" b="0" i="0" dirty="0">
                    <a:solidFill>
                      <a:srgbClr val="212121"/>
                    </a:solidFill>
                    <a:effectLst/>
                    <a:latin typeface="Helvetica" panose="020B0604020202020204" pitchFamily="34" charset="0"/>
                  </a:rPr>
                  <a:t> data represents the state or timing when the fuel supply to the engine is cut off.</a:t>
                </a:r>
              </a:p>
              <a:p>
                <a:pPr marL="285750" indent="-285750" algn="l">
                  <a:buFont typeface="Wingdings" panose="05000000000000000000" pitchFamily="2" charset="2"/>
                  <a:buChar char="ü"/>
                </a:pPr>
                <a:endParaRPr lang="en-US" altLang="ko-KR" dirty="0">
                  <a:solidFill>
                    <a:srgbClr val="212121"/>
                  </a:solidFill>
                  <a:latin typeface="Helvetica" panose="020B0604020202020204" pitchFamily="34" charset="0"/>
                </a:endParaRPr>
              </a:p>
              <a:p>
                <a:pPr marL="285750" indent="-285750">
                  <a:buFont typeface="Wingdings" panose="05000000000000000000" pitchFamily="2" charset="2"/>
                  <a:buChar char="ü"/>
                </a:pPr>
                <a:r>
                  <a:rPr lang="en-US" altLang="ko-KR" b="0" i="1" dirty="0">
                    <a:solidFill>
                      <a:srgbClr val="212121"/>
                    </a:solidFill>
                    <a:effectLst/>
                    <a:latin typeface="Helvetica" panose="020B0604020202020204" pitchFamily="34" charset="0"/>
                  </a:rPr>
                  <a:t>Fuel Cutoff</a:t>
                </a:r>
                <a:r>
                  <a:rPr lang="en-US" altLang="ko-KR" b="0" i="0" dirty="0">
                    <a:solidFill>
                      <a:srgbClr val="212121"/>
                    </a:solidFill>
                    <a:effectLst/>
                    <a:latin typeface="Helvetica" panose="020B0604020202020204" pitchFamily="34" charset="0"/>
                  </a:rPr>
                  <a:t> data is binary, with values of 0 or 1</a:t>
                </a:r>
              </a:p>
              <a:p>
                <a:pPr marL="285750" indent="-285750">
                  <a:buFont typeface="Wingdings" panose="05000000000000000000" pitchFamily="2" charset="2"/>
                  <a:buChar char="ü"/>
                </a:pPr>
                <a:endParaRPr lang="en-US" altLang="ko-KR" dirty="0">
                  <a:solidFill>
                    <a:srgbClr val="212121"/>
                  </a:solidFill>
                  <a:latin typeface="Helvetica" panose="020B0604020202020204" pitchFamily="34" charset="0"/>
                </a:endParaRPr>
              </a:p>
              <a:p>
                <a:pPr marL="285750" indent="-285750">
                  <a:buFont typeface="Wingdings" panose="05000000000000000000" pitchFamily="2" charset="2"/>
                  <a:buChar char="ü"/>
                </a:pPr>
                <a:r>
                  <a:rPr lang="en-US" altLang="ko-KR" b="0" i="0" dirty="0">
                    <a:solidFill>
                      <a:srgbClr val="212121"/>
                    </a:solidFill>
                    <a:effectLst/>
                    <a:latin typeface="Helvetica" panose="020B0604020202020204" pitchFamily="34" charset="0"/>
                  </a:rPr>
                  <a:t>Excluded from preprocessing</a:t>
                </a:r>
              </a:p>
              <a:p>
                <a:pPr marL="285750" indent="-285750">
                  <a:buFont typeface="Wingdings" panose="05000000000000000000" pitchFamily="2" charset="2"/>
                  <a:buChar char="ü"/>
                </a:pPr>
                <a:endParaRPr lang="en-US" altLang="ko-KR" b="0" i="0" dirty="0">
                  <a:solidFill>
                    <a:srgbClr val="212121"/>
                  </a:solidFill>
                  <a:effectLst/>
                  <a:latin typeface="Helvetica" panose="020B0604020202020204" pitchFamily="34" charset="0"/>
                </a:endParaRPr>
              </a:p>
              <a:p>
                <a:pPr marL="285750" indent="-285750">
                  <a:buFont typeface="Wingdings" panose="05000000000000000000" pitchFamily="2" charset="2"/>
                  <a:buChar char="ü"/>
                </a:pPr>
                <a14:m>
                  <m:oMath xmlns:m="http://schemas.openxmlformats.org/officeDocument/2006/math">
                    <m:d>
                      <m:dPr>
                        <m:begChr m:val="{"/>
                        <m:endChr m:val=""/>
                        <m:ctrlPr>
                          <a:rPr lang="en-US" altLang="ko-KR" b="0" i="1" smtClean="0">
                            <a:solidFill>
                              <a:srgbClr val="212121"/>
                            </a:solidFill>
                            <a:effectLst/>
                            <a:latin typeface="Cambria Math" panose="02040503050406030204" pitchFamily="18" charset="0"/>
                          </a:rPr>
                        </m:ctrlPr>
                      </m:dPr>
                      <m:e>
                        <m:eqArr>
                          <m:eqArrPr>
                            <m:ctrlPr>
                              <a:rPr lang="en-US" altLang="ko-KR" b="0" i="1" smtClean="0">
                                <a:solidFill>
                                  <a:srgbClr val="212121"/>
                                </a:solidFill>
                                <a:effectLst/>
                                <a:latin typeface="Cambria Math" panose="02040503050406030204" pitchFamily="18" charset="0"/>
                              </a:rPr>
                            </m:ctrlPr>
                          </m:eqArrPr>
                          <m:e>
                            <m:r>
                              <a:rPr lang="en-US" altLang="ko-KR" i="1">
                                <a:solidFill>
                                  <a:srgbClr val="212121"/>
                                </a:solidFill>
                                <a:latin typeface="Cambria Math" panose="02040503050406030204" pitchFamily="18" charset="0"/>
                              </a:rPr>
                              <m:t>𝐹𝑢𝑒𝑙</m:t>
                            </m:r>
                            <m:r>
                              <a:rPr lang="en-US" altLang="ko-KR" i="1">
                                <a:solidFill>
                                  <a:srgbClr val="212121"/>
                                </a:solidFill>
                                <a:latin typeface="Cambria Math" panose="02040503050406030204" pitchFamily="18" charset="0"/>
                              </a:rPr>
                              <m:t> </m:t>
                            </m:r>
                            <m:r>
                              <a:rPr lang="en-US" altLang="ko-KR" i="1">
                                <a:solidFill>
                                  <a:srgbClr val="212121"/>
                                </a:solidFill>
                                <a:latin typeface="Cambria Math" panose="02040503050406030204" pitchFamily="18" charset="0"/>
                              </a:rPr>
                              <m:t>𝐶𝑢𝑡𝑜𝑓𝑓</m:t>
                            </m:r>
                            <m:r>
                              <a:rPr lang="en-US" altLang="ko-KR" i="1">
                                <a:solidFill>
                                  <a:srgbClr val="212121"/>
                                </a:solidFill>
                                <a:latin typeface="Cambria Math" panose="02040503050406030204" pitchFamily="18" charset="0"/>
                              </a:rPr>
                              <m:t>&lt;0 :</m:t>
                            </m:r>
                            <m:r>
                              <a:rPr lang="en-US" altLang="ko-KR" i="1">
                                <a:solidFill>
                                  <a:srgbClr val="212121"/>
                                </a:solidFill>
                                <a:latin typeface="Cambria Math" panose="02040503050406030204" pitchFamily="18" charset="0"/>
                              </a:rPr>
                              <m:t>𝐹𝑢𝑒𝑙</m:t>
                            </m:r>
                            <m:r>
                              <a:rPr lang="en-US" altLang="ko-KR" i="1">
                                <a:solidFill>
                                  <a:srgbClr val="212121"/>
                                </a:solidFill>
                                <a:latin typeface="Cambria Math" panose="02040503050406030204" pitchFamily="18" charset="0"/>
                              </a:rPr>
                              <m:t> </m:t>
                            </m:r>
                            <m:r>
                              <a:rPr lang="en-US" altLang="ko-KR" i="1">
                                <a:solidFill>
                                  <a:srgbClr val="212121"/>
                                </a:solidFill>
                                <a:latin typeface="Cambria Math" panose="02040503050406030204" pitchFamily="18" charset="0"/>
                              </a:rPr>
                              <m:t>𝐶𝑢𝑡𝑜𝑓𝑓</m:t>
                            </m:r>
                            <m:r>
                              <a:rPr lang="en-US" altLang="ko-KR" i="1">
                                <a:solidFill>
                                  <a:srgbClr val="212121"/>
                                </a:solidFill>
                                <a:latin typeface="Cambria Math" panose="02040503050406030204" pitchFamily="18" charset="0"/>
                              </a:rPr>
                              <m:t>=0</m:t>
                            </m:r>
                            <m:r>
                              <m:rPr>
                                <m:nor/>
                              </m:rPr>
                              <a:rPr lang="en-US" altLang="ko-KR" dirty="0">
                                <a:solidFill>
                                  <a:srgbClr val="212121"/>
                                </a:solidFill>
                                <a:latin typeface="Helvetica" panose="020B0604020202020204" pitchFamily="34" charset="0"/>
                              </a:rPr>
                              <m:t> </m:t>
                            </m:r>
                          </m:e>
                          <m:e>
                            <m:r>
                              <a:rPr lang="en-US" altLang="ko-KR" i="1">
                                <a:solidFill>
                                  <a:srgbClr val="212121"/>
                                </a:solidFill>
                                <a:latin typeface="Cambria Math" panose="02040503050406030204" pitchFamily="18" charset="0"/>
                              </a:rPr>
                              <m:t>𝐹𝑢𝑒𝑙</m:t>
                            </m:r>
                            <m:r>
                              <a:rPr lang="en-US" altLang="ko-KR" i="1">
                                <a:solidFill>
                                  <a:srgbClr val="212121"/>
                                </a:solidFill>
                                <a:latin typeface="Cambria Math" panose="02040503050406030204" pitchFamily="18" charset="0"/>
                              </a:rPr>
                              <m:t> </m:t>
                            </m:r>
                            <m:r>
                              <a:rPr lang="en-US" altLang="ko-KR" i="1">
                                <a:solidFill>
                                  <a:srgbClr val="212121"/>
                                </a:solidFill>
                                <a:latin typeface="Cambria Math" panose="02040503050406030204" pitchFamily="18" charset="0"/>
                              </a:rPr>
                              <m:t>𝐶𝑢𝑡𝑜𝑓𝑓</m:t>
                            </m:r>
                            <m:r>
                              <a:rPr lang="en-US" altLang="ko-KR" i="1">
                                <a:solidFill>
                                  <a:srgbClr val="212121"/>
                                </a:solidFill>
                                <a:latin typeface="Cambria Math" panose="02040503050406030204" pitchFamily="18" charset="0"/>
                              </a:rPr>
                              <m:t>≥0 :</m:t>
                            </m:r>
                            <m:r>
                              <a:rPr lang="en-US" altLang="ko-KR" i="1">
                                <a:solidFill>
                                  <a:srgbClr val="212121"/>
                                </a:solidFill>
                                <a:latin typeface="Cambria Math" panose="02040503050406030204" pitchFamily="18" charset="0"/>
                              </a:rPr>
                              <m:t>𝐹𝑢𝑒𝑙</m:t>
                            </m:r>
                            <m:r>
                              <a:rPr lang="en-US" altLang="ko-KR" i="1">
                                <a:solidFill>
                                  <a:srgbClr val="212121"/>
                                </a:solidFill>
                                <a:latin typeface="Cambria Math" panose="02040503050406030204" pitchFamily="18" charset="0"/>
                              </a:rPr>
                              <m:t> </m:t>
                            </m:r>
                            <m:r>
                              <a:rPr lang="en-US" altLang="ko-KR" i="1">
                                <a:solidFill>
                                  <a:srgbClr val="212121"/>
                                </a:solidFill>
                                <a:latin typeface="Cambria Math" panose="02040503050406030204" pitchFamily="18" charset="0"/>
                              </a:rPr>
                              <m:t>𝐶𝑢𝑡𝑜𝑓𝑓</m:t>
                            </m:r>
                            <m:r>
                              <a:rPr lang="en-US" altLang="ko-KR" i="1">
                                <a:solidFill>
                                  <a:srgbClr val="212121"/>
                                </a:solidFill>
                                <a:latin typeface="Cambria Math" panose="02040503050406030204" pitchFamily="18" charset="0"/>
                              </a:rPr>
                              <m:t>=1</m:t>
                            </m:r>
                            <m:r>
                              <m:rPr>
                                <m:nor/>
                              </m:rPr>
                              <a:rPr lang="en-US" altLang="ko-KR" dirty="0">
                                <a:solidFill>
                                  <a:srgbClr val="212121"/>
                                </a:solidFill>
                                <a:latin typeface="Helvetica" panose="020B0604020202020204" pitchFamily="34" charset="0"/>
                              </a:rPr>
                              <m:t> </m:t>
                            </m:r>
                          </m:e>
                        </m:eqArr>
                      </m:e>
                    </m:d>
                  </m:oMath>
                </a14:m>
                <a:endParaRPr lang="en-US" altLang="ko-KR" b="0" i="0" dirty="0">
                  <a:solidFill>
                    <a:srgbClr val="212121"/>
                  </a:solidFill>
                  <a:effectLst/>
                  <a:latin typeface="Helvetica" panose="020B0604020202020204" pitchFamily="34" charset="0"/>
                </a:endParaRPr>
              </a:p>
            </p:txBody>
          </p:sp>
        </mc:Choice>
        <mc:Fallback>
          <p:sp>
            <p:nvSpPr>
              <p:cNvPr id="28" name="TextBox 27">
                <a:extLst>
                  <a:ext uri="{FF2B5EF4-FFF2-40B4-BE49-F238E27FC236}">
                    <a16:creationId xmlns:a16="http://schemas.microsoft.com/office/drawing/2014/main" id="{E7A2AA1E-E646-DDD2-70BE-CC1E3B835FE1}"/>
                  </a:ext>
                </a:extLst>
              </p:cNvPr>
              <p:cNvSpPr txBox="1">
                <a:spLocks noRot="1" noChangeAspect="1" noMove="1" noResize="1" noEditPoints="1" noAdjustHandles="1" noChangeArrowheads="1" noChangeShapeType="1" noTextEdit="1"/>
              </p:cNvSpPr>
              <p:nvPr/>
            </p:nvSpPr>
            <p:spPr>
              <a:xfrm>
                <a:off x="5689377" y="3928049"/>
                <a:ext cx="5998443" cy="2649187"/>
              </a:xfrm>
              <a:prstGeom prst="rect">
                <a:avLst/>
              </a:prstGeom>
              <a:blipFill>
                <a:blip r:embed="rId4"/>
                <a:stretch>
                  <a:fillRect l="-610" t="-114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78325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3850E-C033-60C0-F433-B5F103EA08C0}"/>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26E64AA-11C5-51BB-1DA9-4704EFB5075F}"/>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3EF93B7D-4AF8-6D5C-7B73-3C02DFCA2B4D}"/>
              </a:ext>
            </a:extLst>
          </p:cNvPr>
          <p:cNvGrpSpPr/>
          <p:nvPr/>
        </p:nvGrpSpPr>
        <p:grpSpPr>
          <a:xfrm>
            <a:off x="1818807" y="1299851"/>
            <a:ext cx="2983512" cy="5039073"/>
            <a:chOff x="2430698" y="1327350"/>
            <a:chExt cx="2983512" cy="5039073"/>
          </a:xfrm>
        </p:grpSpPr>
        <p:sp>
          <p:nvSpPr>
            <p:cNvPr id="2" name="직사각형 1">
              <a:extLst>
                <a:ext uri="{FF2B5EF4-FFF2-40B4-BE49-F238E27FC236}">
                  <a16:creationId xmlns:a16="http://schemas.microsoft.com/office/drawing/2014/main" id="{162D2317-6127-B43B-2EA8-BC4AC937FE92}"/>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Fuel Cutoff Data Preprocessing</a:t>
              </a:r>
            </a:p>
          </p:txBody>
        </p:sp>
        <p:sp>
          <p:nvSpPr>
            <p:cNvPr id="4" name="직사각형 3">
              <a:extLst>
                <a:ext uri="{FF2B5EF4-FFF2-40B4-BE49-F238E27FC236}">
                  <a16:creationId xmlns:a16="http://schemas.microsoft.com/office/drawing/2014/main" id="{EAC9EA98-F882-E254-2847-DFD18E29008D}"/>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Box Plot &amp; Outlier Replacement</a:t>
              </a:r>
            </a:p>
          </p:txBody>
        </p:sp>
        <p:sp>
          <p:nvSpPr>
            <p:cNvPr id="7" name="직사각형 6">
              <a:extLst>
                <a:ext uri="{FF2B5EF4-FFF2-40B4-BE49-F238E27FC236}">
                  <a16:creationId xmlns:a16="http://schemas.microsoft.com/office/drawing/2014/main" id="{2D1063C2-E1C7-9510-8590-D233CD20F80C}"/>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Helvetica" panose="020B0604020202020204" pitchFamily="34" charset="0"/>
                </a:rPr>
                <a:t>Noise Reduction </a:t>
              </a:r>
            </a:p>
            <a:p>
              <a:pPr algn="ctr"/>
              <a:r>
                <a:rPr lang="en-US" altLang="ko-KR" dirty="0">
                  <a:solidFill>
                    <a:srgbClr val="212121"/>
                  </a:solidFill>
                  <a:latin typeface="Helvetica" panose="020B0604020202020204" pitchFamily="34" charset="0"/>
                </a:rPr>
                <a:t>(Butterworth </a:t>
              </a:r>
              <a:r>
                <a:rPr lang="en-US" altLang="ko-KR" i="0" dirty="0">
                  <a:solidFill>
                    <a:srgbClr val="212121"/>
                  </a:solidFill>
                  <a:effectLst/>
                  <a:latin typeface="Helvetica" panose="020B0604020202020204" pitchFamily="34" charset="0"/>
                </a:rPr>
                <a:t>Low pass filter)</a:t>
              </a:r>
            </a:p>
          </p:txBody>
        </p:sp>
        <p:sp>
          <p:nvSpPr>
            <p:cNvPr id="8" name="직사각형 7">
              <a:extLst>
                <a:ext uri="{FF2B5EF4-FFF2-40B4-BE49-F238E27FC236}">
                  <a16:creationId xmlns:a16="http://schemas.microsoft.com/office/drawing/2014/main" id="{643C47E3-1803-2BBD-661F-1827D1389B15}"/>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Min-Max Scaling</a:t>
              </a:r>
            </a:p>
          </p:txBody>
        </p:sp>
        <p:sp>
          <p:nvSpPr>
            <p:cNvPr id="9" name="직사각형 8">
              <a:extLst>
                <a:ext uri="{FF2B5EF4-FFF2-40B4-BE49-F238E27FC236}">
                  <a16:creationId xmlns:a16="http://schemas.microsoft.com/office/drawing/2014/main" id="{0E6680C3-B18F-0936-0449-193F73D50B84}"/>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Add Fuel Cutoff Data</a:t>
              </a:r>
            </a:p>
          </p:txBody>
        </p:sp>
        <p:sp>
          <p:nvSpPr>
            <p:cNvPr id="10" name="직사각형 9">
              <a:extLst>
                <a:ext uri="{FF2B5EF4-FFF2-40B4-BE49-F238E27FC236}">
                  <a16:creationId xmlns:a16="http://schemas.microsoft.com/office/drawing/2014/main" id="{703819FE-DD5B-F13C-6C30-1C2A9EBE5007}"/>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Helvetica" panose="020B0604020202020204" pitchFamily="34" charset="0"/>
                </a:rPr>
                <a:t>Down Sampling</a:t>
              </a:r>
            </a:p>
          </p:txBody>
        </p:sp>
        <p:cxnSp>
          <p:nvCxnSpPr>
            <p:cNvPr id="14" name="직선 화살표 연결선 13">
              <a:extLst>
                <a:ext uri="{FF2B5EF4-FFF2-40B4-BE49-F238E27FC236}">
                  <a16:creationId xmlns:a16="http://schemas.microsoft.com/office/drawing/2014/main" id="{CD72B061-3863-7575-AEC1-A9D5AA0DB532}"/>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F9FDD2FB-2A3E-AEC6-ECAD-B9ED74B4D5E9}"/>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645D4414-4678-D30E-4216-732DBE480BD6}"/>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11AC89B6-B193-41B8-0498-D922866856B5}"/>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190E823E-13E6-F13E-2D83-2DBCEAFEBB6C}"/>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직사각형 5">
            <a:extLst>
              <a:ext uri="{FF2B5EF4-FFF2-40B4-BE49-F238E27FC236}">
                <a16:creationId xmlns:a16="http://schemas.microsoft.com/office/drawing/2014/main" id="{0E0ED194-0A29-3EA5-56BB-BC93329AF8EE}"/>
              </a:ext>
            </a:extLst>
          </p:cNvPr>
          <p:cNvSpPr/>
          <p:nvPr/>
        </p:nvSpPr>
        <p:spPr>
          <a:xfrm>
            <a:off x="5426243" y="565792"/>
            <a:ext cx="6433455" cy="610314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b="0" i="0" dirty="0">
              <a:solidFill>
                <a:srgbClr val="212121"/>
              </a:solidFill>
              <a:effectLst/>
              <a:latin typeface="Helvetica" panose="020B0604020202020204" pitchFamily="34" charset="0"/>
            </a:endParaRPr>
          </a:p>
        </p:txBody>
      </p:sp>
      <p:cxnSp>
        <p:nvCxnSpPr>
          <p:cNvPr id="11" name="직선 화살표 연결선 10">
            <a:extLst>
              <a:ext uri="{FF2B5EF4-FFF2-40B4-BE49-F238E27FC236}">
                <a16:creationId xmlns:a16="http://schemas.microsoft.com/office/drawing/2014/main" id="{197F284B-F85D-8E4A-1C96-9FCA832401C8}"/>
              </a:ext>
            </a:extLst>
          </p:cNvPr>
          <p:cNvCxnSpPr>
            <a:cxnSpLocks/>
          </p:cNvCxnSpPr>
          <p:nvPr/>
        </p:nvCxnSpPr>
        <p:spPr>
          <a:xfrm>
            <a:off x="4802319" y="2735886"/>
            <a:ext cx="47610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2544B7C9-EB83-A612-8FE6-4D78986C3E24}"/>
              </a:ext>
            </a:extLst>
          </p:cNvPr>
          <p:cNvSpPr txBox="1"/>
          <p:nvPr/>
        </p:nvSpPr>
        <p:spPr>
          <a:xfrm>
            <a:off x="5689377" y="4307304"/>
            <a:ext cx="5998443" cy="1200329"/>
          </a:xfrm>
          <a:prstGeom prst="rect">
            <a:avLst/>
          </a:prstGeom>
          <a:noFill/>
        </p:spPr>
        <p:txBody>
          <a:bodyPr wrap="square" rtlCol="0">
            <a:spAutoFit/>
          </a:bodyPr>
          <a:lstStyle/>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Linear interpolation was used to replace outliers.</a:t>
            </a:r>
          </a:p>
          <a:p>
            <a:pPr marL="285750" indent="-285750" algn="l">
              <a:buFont typeface="Wingdings" panose="05000000000000000000" pitchFamily="2" charset="2"/>
              <a:buChar char="ü"/>
            </a:pPr>
            <a:endParaRPr lang="en-US" altLang="ko-KR" b="0" i="0" dirty="0">
              <a:solidFill>
                <a:srgbClr val="212121"/>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A box plot was utilized to assess the improvement in outlier reduction.</a:t>
            </a:r>
            <a:endParaRPr lang="en-US" altLang="ko-KR" b="0" i="0" dirty="0">
              <a:solidFill>
                <a:srgbClr val="212121"/>
              </a:solidFill>
              <a:effectLst/>
              <a:latin typeface="Times New Roman" panose="02020603050405020304" pitchFamily="18" charset="0"/>
              <a:cs typeface="Times New Roman" panose="02020603050405020304" pitchFamily="18" charset="0"/>
            </a:endParaRPr>
          </a:p>
        </p:txBody>
      </p:sp>
      <p:pic>
        <p:nvPicPr>
          <p:cNvPr id="13" name="그림 12">
            <a:extLst>
              <a:ext uri="{FF2B5EF4-FFF2-40B4-BE49-F238E27FC236}">
                <a16:creationId xmlns:a16="http://schemas.microsoft.com/office/drawing/2014/main" id="{0F6859FE-3181-998E-0EDE-EE522E92D324}"/>
              </a:ext>
            </a:extLst>
          </p:cNvPr>
          <p:cNvPicPr>
            <a:picLocks noChangeAspect="1"/>
          </p:cNvPicPr>
          <p:nvPr/>
        </p:nvPicPr>
        <p:blipFill>
          <a:blip r:embed="rId3"/>
          <a:stretch>
            <a:fillRect/>
          </a:stretch>
        </p:blipFill>
        <p:spPr>
          <a:xfrm>
            <a:off x="6917583" y="941030"/>
            <a:ext cx="3540057" cy="2933044"/>
          </a:xfrm>
          <a:prstGeom prst="rect">
            <a:avLst/>
          </a:prstGeom>
        </p:spPr>
      </p:pic>
    </p:spTree>
    <p:extLst>
      <p:ext uri="{BB962C8B-B14F-4D97-AF65-F5344CB8AC3E}">
        <p14:creationId xmlns:p14="http://schemas.microsoft.com/office/powerpoint/2010/main" val="292158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0C162-DE5F-D40B-411D-AECC7136CBF5}"/>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75E427AD-F31E-40EC-5466-2DFBCBC688B6}"/>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A8FE7AF4-67F4-175F-D17B-53E5373B8D38}"/>
              </a:ext>
            </a:extLst>
          </p:cNvPr>
          <p:cNvGrpSpPr/>
          <p:nvPr/>
        </p:nvGrpSpPr>
        <p:grpSpPr>
          <a:xfrm>
            <a:off x="1818807" y="1299851"/>
            <a:ext cx="2983512" cy="5039073"/>
            <a:chOff x="2430698" y="1327350"/>
            <a:chExt cx="2983512" cy="5039073"/>
          </a:xfrm>
        </p:grpSpPr>
        <p:sp>
          <p:nvSpPr>
            <p:cNvPr id="2" name="직사각형 1">
              <a:extLst>
                <a:ext uri="{FF2B5EF4-FFF2-40B4-BE49-F238E27FC236}">
                  <a16:creationId xmlns:a16="http://schemas.microsoft.com/office/drawing/2014/main" id="{B2472144-8A04-D62B-A9C1-CD5C48F3E0EF}"/>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Fuel Cutoff Data Preprocessing</a:t>
              </a:r>
            </a:p>
          </p:txBody>
        </p:sp>
        <p:sp>
          <p:nvSpPr>
            <p:cNvPr id="4" name="직사각형 3">
              <a:extLst>
                <a:ext uri="{FF2B5EF4-FFF2-40B4-BE49-F238E27FC236}">
                  <a16:creationId xmlns:a16="http://schemas.microsoft.com/office/drawing/2014/main" id="{820299F9-F24B-4C4D-C719-A43505F64AC5}"/>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Box Plot &amp; Outlier Replacement</a:t>
              </a:r>
            </a:p>
          </p:txBody>
        </p:sp>
        <p:sp>
          <p:nvSpPr>
            <p:cNvPr id="7" name="직사각형 6">
              <a:extLst>
                <a:ext uri="{FF2B5EF4-FFF2-40B4-BE49-F238E27FC236}">
                  <a16:creationId xmlns:a16="http://schemas.microsoft.com/office/drawing/2014/main" id="{759C4CDA-80E1-B44A-9667-47C327124C38}"/>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Times New Roman" panose="02020603050405020304" pitchFamily="18" charset="0"/>
                  <a:cs typeface="Times New Roman" panose="02020603050405020304" pitchFamily="18" charset="0"/>
                </a:rPr>
                <a:t>Noise Reduction </a:t>
              </a:r>
            </a:p>
            <a:p>
              <a:pPr algn="ctr"/>
              <a:r>
                <a:rPr lang="en-US" altLang="ko-KR" dirty="0">
                  <a:solidFill>
                    <a:srgbClr val="212121"/>
                  </a:solidFill>
                  <a:latin typeface="Times New Roman" panose="02020603050405020304" pitchFamily="18" charset="0"/>
                  <a:cs typeface="Times New Roman" panose="02020603050405020304" pitchFamily="18" charset="0"/>
                </a:rPr>
                <a:t>(Butterworth </a:t>
              </a:r>
              <a:r>
                <a:rPr lang="en-US" altLang="ko-KR" i="0" dirty="0">
                  <a:solidFill>
                    <a:srgbClr val="212121"/>
                  </a:solidFill>
                  <a:effectLst/>
                  <a:latin typeface="Times New Roman" panose="02020603050405020304" pitchFamily="18" charset="0"/>
                  <a:cs typeface="Times New Roman" panose="02020603050405020304" pitchFamily="18" charset="0"/>
                </a:rPr>
                <a:t>Low pass filter)</a:t>
              </a:r>
            </a:p>
          </p:txBody>
        </p:sp>
        <p:sp>
          <p:nvSpPr>
            <p:cNvPr id="8" name="직사각형 7">
              <a:extLst>
                <a:ext uri="{FF2B5EF4-FFF2-40B4-BE49-F238E27FC236}">
                  <a16:creationId xmlns:a16="http://schemas.microsoft.com/office/drawing/2014/main" id="{E4133F7C-737B-3471-C7AC-73A777EC3E0B}"/>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Min-Max Scaling</a:t>
              </a:r>
            </a:p>
          </p:txBody>
        </p:sp>
        <p:sp>
          <p:nvSpPr>
            <p:cNvPr id="9" name="직사각형 8">
              <a:extLst>
                <a:ext uri="{FF2B5EF4-FFF2-40B4-BE49-F238E27FC236}">
                  <a16:creationId xmlns:a16="http://schemas.microsoft.com/office/drawing/2014/main" id="{50E47E8F-8FC4-CC2B-9124-9CE1483A0B3D}"/>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Add Fuel Cutoff Data</a:t>
              </a:r>
            </a:p>
          </p:txBody>
        </p:sp>
        <p:sp>
          <p:nvSpPr>
            <p:cNvPr id="10" name="직사각형 9">
              <a:extLst>
                <a:ext uri="{FF2B5EF4-FFF2-40B4-BE49-F238E27FC236}">
                  <a16:creationId xmlns:a16="http://schemas.microsoft.com/office/drawing/2014/main" id="{CAF2944D-8C71-2FCA-4A06-1DED283A7740}"/>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Down Sampling</a:t>
              </a:r>
            </a:p>
          </p:txBody>
        </p:sp>
        <p:cxnSp>
          <p:nvCxnSpPr>
            <p:cNvPr id="14" name="직선 화살표 연결선 13">
              <a:extLst>
                <a:ext uri="{FF2B5EF4-FFF2-40B4-BE49-F238E27FC236}">
                  <a16:creationId xmlns:a16="http://schemas.microsoft.com/office/drawing/2014/main" id="{3069C0B9-E6FB-7509-E0FF-A19BD1A07A6A}"/>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C6C3C14C-33EE-202A-6AB4-CB4672BE7C8E}"/>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7A906376-FDA8-BE9A-1D45-5D63A2D55747}"/>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ACDE2451-3447-EF8E-ACE7-E04CDB38CC32}"/>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6BA11FBF-4C4F-8CC9-927B-8A29722ADA13}"/>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직사각형 5">
            <a:extLst>
              <a:ext uri="{FF2B5EF4-FFF2-40B4-BE49-F238E27FC236}">
                <a16:creationId xmlns:a16="http://schemas.microsoft.com/office/drawing/2014/main" id="{7349FD94-9699-7877-083B-B7D96BED5442}"/>
              </a:ext>
            </a:extLst>
          </p:cNvPr>
          <p:cNvSpPr/>
          <p:nvPr/>
        </p:nvSpPr>
        <p:spPr>
          <a:xfrm>
            <a:off x="5426243" y="565792"/>
            <a:ext cx="6433455" cy="610314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b="0" i="0" dirty="0">
              <a:solidFill>
                <a:srgbClr val="212121"/>
              </a:solidFill>
              <a:effectLst/>
              <a:latin typeface="Times New Roman" panose="02020603050405020304" pitchFamily="18" charset="0"/>
              <a:cs typeface="Times New Roman" panose="02020603050405020304" pitchFamily="18" charset="0"/>
            </a:endParaRPr>
          </a:p>
        </p:txBody>
      </p:sp>
      <p:cxnSp>
        <p:nvCxnSpPr>
          <p:cNvPr id="11" name="직선 화살표 연결선 10">
            <a:extLst>
              <a:ext uri="{FF2B5EF4-FFF2-40B4-BE49-F238E27FC236}">
                <a16:creationId xmlns:a16="http://schemas.microsoft.com/office/drawing/2014/main" id="{E33796FF-67DF-4298-C353-ED32172DD7D3}"/>
              </a:ext>
            </a:extLst>
          </p:cNvPr>
          <p:cNvCxnSpPr>
            <a:cxnSpLocks/>
          </p:cNvCxnSpPr>
          <p:nvPr/>
        </p:nvCxnSpPr>
        <p:spPr>
          <a:xfrm>
            <a:off x="4932516" y="3650286"/>
            <a:ext cx="421965"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31F34D8-A02D-1141-FDEE-26251064452B}"/>
              </a:ext>
            </a:extLst>
          </p:cNvPr>
          <p:cNvSpPr txBox="1"/>
          <p:nvPr/>
        </p:nvSpPr>
        <p:spPr>
          <a:xfrm>
            <a:off x="5744378" y="4951808"/>
            <a:ext cx="5998443" cy="646331"/>
          </a:xfrm>
          <a:prstGeom prst="rect">
            <a:avLst/>
          </a:prstGeom>
          <a:noFill/>
        </p:spPr>
        <p:txBody>
          <a:bodyPr wrap="square" rtlCol="0">
            <a:spAutoFit/>
          </a:bodyPr>
          <a:lstStyle/>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A Butterworth low-pass filter was used to manage noise introduced during data acquisition.</a:t>
            </a:r>
          </a:p>
        </p:txBody>
      </p:sp>
      <p:pic>
        <p:nvPicPr>
          <p:cNvPr id="12" name="그림 11">
            <a:extLst>
              <a:ext uri="{FF2B5EF4-FFF2-40B4-BE49-F238E27FC236}">
                <a16:creationId xmlns:a16="http://schemas.microsoft.com/office/drawing/2014/main" id="{6826D24C-6C57-D747-CB2B-CA8BB9CD9DAB}"/>
              </a:ext>
            </a:extLst>
          </p:cNvPr>
          <p:cNvPicPr>
            <a:picLocks noChangeAspect="1"/>
          </p:cNvPicPr>
          <p:nvPr/>
        </p:nvPicPr>
        <p:blipFill>
          <a:blip r:embed="rId3"/>
          <a:stretch>
            <a:fillRect/>
          </a:stretch>
        </p:blipFill>
        <p:spPr>
          <a:xfrm>
            <a:off x="6590054" y="1070539"/>
            <a:ext cx="4307090" cy="3284156"/>
          </a:xfrm>
          <a:prstGeom prst="rect">
            <a:avLst/>
          </a:prstGeom>
        </p:spPr>
      </p:pic>
    </p:spTree>
    <p:extLst>
      <p:ext uri="{BB962C8B-B14F-4D97-AF65-F5344CB8AC3E}">
        <p14:creationId xmlns:p14="http://schemas.microsoft.com/office/powerpoint/2010/main" val="3994260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C9A13-3E83-1ED5-A686-54C72D9D1C51}"/>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90E40418-A57F-99AA-E7D8-D5E82D431A17}"/>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A2E9781E-5060-71B9-F6C6-B3F0AE5B4B09}"/>
              </a:ext>
            </a:extLst>
          </p:cNvPr>
          <p:cNvGrpSpPr/>
          <p:nvPr/>
        </p:nvGrpSpPr>
        <p:grpSpPr>
          <a:xfrm>
            <a:off x="1818807" y="1299851"/>
            <a:ext cx="2983512" cy="5039073"/>
            <a:chOff x="2430698" y="1327350"/>
            <a:chExt cx="2983512" cy="5039073"/>
          </a:xfrm>
        </p:grpSpPr>
        <p:sp>
          <p:nvSpPr>
            <p:cNvPr id="2" name="직사각형 1">
              <a:extLst>
                <a:ext uri="{FF2B5EF4-FFF2-40B4-BE49-F238E27FC236}">
                  <a16:creationId xmlns:a16="http://schemas.microsoft.com/office/drawing/2014/main" id="{116DA937-38D1-6A2C-ADD2-D78411E482BE}"/>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Fuel Cutoff Data Preprocessing</a:t>
              </a:r>
            </a:p>
          </p:txBody>
        </p:sp>
        <p:sp>
          <p:nvSpPr>
            <p:cNvPr id="4" name="직사각형 3">
              <a:extLst>
                <a:ext uri="{FF2B5EF4-FFF2-40B4-BE49-F238E27FC236}">
                  <a16:creationId xmlns:a16="http://schemas.microsoft.com/office/drawing/2014/main" id="{FF93913F-5D88-B0D9-D040-D8CF36334624}"/>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Box Plot &amp; Outlier Replacement</a:t>
              </a:r>
            </a:p>
          </p:txBody>
        </p:sp>
        <p:sp>
          <p:nvSpPr>
            <p:cNvPr id="7" name="직사각형 6">
              <a:extLst>
                <a:ext uri="{FF2B5EF4-FFF2-40B4-BE49-F238E27FC236}">
                  <a16:creationId xmlns:a16="http://schemas.microsoft.com/office/drawing/2014/main" id="{1DB8AFAC-7019-9DAF-F018-197512536F40}"/>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Times New Roman" panose="02020603050405020304" pitchFamily="18" charset="0"/>
                  <a:cs typeface="Times New Roman" panose="02020603050405020304" pitchFamily="18" charset="0"/>
                </a:rPr>
                <a:t>Noise Reduction </a:t>
              </a:r>
            </a:p>
            <a:p>
              <a:pPr algn="ctr"/>
              <a:r>
                <a:rPr lang="en-US" altLang="ko-KR" dirty="0">
                  <a:solidFill>
                    <a:srgbClr val="212121"/>
                  </a:solidFill>
                  <a:latin typeface="Times New Roman" panose="02020603050405020304" pitchFamily="18" charset="0"/>
                  <a:cs typeface="Times New Roman" panose="02020603050405020304" pitchFamily="18" charset="0"/>
                </a:rPr>
                <a:t>(Butterworth </a:t>
              </a:r>
              <a:r>
                <a:rPr lang="en-US" altLang="ko-KR" i="0" dirty="0">
                  <a:solidFill>
                    <a:srgbClr val="212121"/>
                  </a:solidFill>
                  <a:effectLst/>
                  <a:latin typeface="Times New Roman" panose="02020603050405020304" pitchFamily="18" charset="0"/>
                  <a:cs typeface="Times New Roman" panose="02020603050405020304" pitchFamily="18" charset="0"/>
                </a:rPr>
                <a:t>Low pass filter)</a:t>
              </a:r>
            </a:p>
          </p:txBody>
        </p:sp>
        <p:sp>
          <p:nvSpPr>
            <p:cNvPr id="8" name="직사각형 7">
              <a:extLst>
                <a:ext uri="{FF2B5EF4-FFF2-40B4-BE49-F238E27FC236}">
                  <a16:creationId xmlns:a16="http://schemas.microsoft.com/office/drawing/2014/main" id="{C0246F46-7E8A-C2AC-6652-3426FC82EF59}"/>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Min-Max Scaling</a:t>
              </a:r>
            </a:p>
          </p:txBody>
        </p:sp>
        <p:sp>
          <p:nvSpPr>
            <p:cNvPr id="9" name="직사각형 8">
              <a:extLst>
                <a:ext uri="{FF2B5EF4-FFF2-40B4-BE49-F238E27FC236}">
                  <a16:creationId xmlns:a16="http://schemas.microsoft.com/office/drawing/2014/main" id="{B2D6E9A9-506E-B76C-88EB-D8C6C24455EC}"/>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Add Fuel Cutoff Data</a:t>
              </a:r>
            </a:p>
          </p:txBody>
        </p:sp>
        <p:sp>
          <p:nvSpPr>
            <p:cNvPr id="10" name="직사각형 9">
              <a:extLst>
                <a:ext uri="{FF2B5EF4-FFF2-40B4-BE49-F238E27FC236}">
                  <a16:creationId xmlns:a16="http://schemas.microsoft.com/office/drawing/2014/main" id="{E2D695EF-E6B5-99EA-57DF-597EB7A18DC9}"/>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Down Sampling</a:t>
              </a:r>
            </a:p>
          </p:txBody>
        </p:sp>
        <p:cxnSp>
          <p:nvCxnSpPr>
            <p:cNvPr id="14" name="직선 화살표 연결선 13">
              <a:extLst>
                <a:ext uri="{FF2B5EF4-FFF2-40B4-BE49-F238E27FC236}">
                  <a16:creationId xmlns:a16="http://schemas.microsoft.com/office/drawing/2014/main" id="{3C1368D1-9C7C-B59C-BA7B-6E81FCFCC1F4}"/>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5DABEB06-9F54-C81C-B51B-86C570487BB2}"/>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BC534A2C-8B07-765C-1254-7F776A2BCBEE}"/>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260D81A2-0AEF-CB37-D725-A04BA4078F79}"/>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BA7A3CAC-2348-1D5B-ADAE-988B9039F405}"/>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직사각형 5">
            <a:extLst>
              <a:ext uri="{FF2B5EF4-FFF2-40B4-BE49-F238E27FC236}">
                <a16:creationId xmlns:a16="http://schemas.microsoft.com/office/drawing/2014/main" id="{1EF7103A-8B78-9F5B-3D38-647ABD030198}"/>
              </a:ext>
            </a:extLst>
          </p:cNvPr>
          <p:cNvSpPr/>
          <p:nvPr/>
        </p:nvSpPr>
        <p:spPr>
          <a:xfrm>
            <a:off x="5426243" y="565792"/>
            <a:ext cx="6433455" cy="610314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b="0" i="0" dirty="0">
              <a:solidFill>
                <a:srgbClr val="212121"/>
              </a:solidFill>
              <a:effectLst/>
              <a:latin typeface="Times New Roman" panose="02020603050405020304" pitchFamily="18" charset="0"/>
              <a:cs typeface="Times New Roman" panose="02020603050405020304" pitchFamily="18" charset="0"/>
            </a:endParaRPr>
          </a:p>
        </p:txBody>
      </p:sp>
      <p:cxnSp>
        <p:nvCxnSpPr>
          <p:cNvPr id="11" name="직선 화살표 연결선 10">
            <a:extLst>
              <a:ext uri="{FF2B5EF4-FFF2-40B4-BE49-F238E27FC236}">
                <a16:creationId xmlns:a16="http://schemas.microsoft.com/office/drawing/2014/main" id="{84F0B613-A256-4310-E902-28838B3CF11E}"/>
              </a:ext>
            </a:extLst>
          </p:cNvPr>
          <p:cNvCxnSpPr>
            <a:cxnSpLocks/>
          </p:cNvCxnSpPr>
          <p:nvPr/>
        </p:nvCxnSpPr>
        <p:spPr>
          <a:xfrm>
            <a:off x="4570710" y="4523435"/>
            <a:ext cx="68193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3" name="그림 12">
            <a:extLst>
              <a:ext uri="{FF2B5EF4-FFF2-40B4-BE49-F238E27FC236}">
                <a16:creationId xmlns:a16="http://schemas.microsoft.com/office/drawing/2014/main" id="{D7BAC11D-1658-3A1D-1E72-F4C3226C43DC}"/>
              </a:ext>
            </a:extLst>
          </p:cNvPr>
          <p:cNvPicPr>
            <a:picLocks noChangeAspect="1"/>
          </p:cNvPicPr>
          <p:nvPr/>
        </p:nvPicPr>
        <p:blipFill>
          <a:blip r:embed="rId3"/>
          <a:stretch>
            <a:fillRect/>
          </a:stretch>
        </p:blipFill>
        <p:spPr>
          <a:xfrm>
            <a:off x="6611334" y="772004"/>
            <a:ext cx="4063271" cy="3271095"/>
          </a:xfrm>
          <a:prstGeom prst="rect">
            <a:avLst/>
          </a:prstGeom>
        </p:spPr>
      </p:pic>
      <p:sp>
        <p:nvSpPr>
          <p:cNvPr id="16" name="TextBox 15">
            <a:extLst>
              <a:ext uri="{FF2B5EF4-FFF2-40B4-BE49-F238E27FC236}">
                <a16:creationId xmlns:a16="http://schemas.microsoft.com/office/drawing/2014/main" id="{4BD92526-331D-701D-F369-74E4B6F2E7AF}"/>
              </a:ext>
            </a:extLst>
          </p:cNvPr>
          <p:cNvSpPr txBox="1"/>
          <p:nvPr/>
        </p:nvSpPr>
        <p:spPr>
          <a:xfrm>
            <a:off x="5765003" y="4110614"/>
            <a:ext cx="5998443" cy="1477328"/>
          </a:xfrm>
          <a:prstGeom prst="rect">
            <a:avLst/>
          </a:prstGeom>
          <a:noFill/>
        </p:spPr>
        <p:txBody>
          <a:bodyPr wrap="square" rtlCol="0">
            <a:spAutoFit/>
          </a:bodyPr>
          <a:lstStyle/>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Scaling was applied due to the differing ranges across variables.</a:t>
            </a:r>
          </a:p>
          <a:p>
            <a:pPr marL="285750" indent="-285750" algn="l">
              <a:buFont typeface="Wingdings" panose="05000000000000000000" pitchFamily="2" charset="2"/>
              <a:buChar char="ü"/>
            </a:pPr>
            <a:endParaRPr lang="en-US" altLang="ko-KR" dirty="0">
              <a:solidFill>
                <a:srgbClr val="21212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Min-Max Scaling was used to normalize the data within a [0, 1] range.</a:t>
            </a:r>
            <a:endParaRPr lang="en-US" altLang="ko-KR" dirty="0">
              <a:solidFill>
                <a:srgbClr val="212121"/>
              </a:solidFill>
              <a:latin typeface="Times New Roman" panose="02020603050405020304" pitchFamily="18" charset="0"/>
              <a:cs typeface="Times New Roman" panose="02020603050405020304" pitchFamily="18" charset="0"/>
            </a:endParaRPr>
          </a:p>
        </p:txBody>
      </p:sp>
      <p:pic>
        <p:nvPicPr>
          <p:cNvPr id="17" name="그림 16">
            <a:extLst>
              <a:ext uri="{FF2B5EF4-FFF2-40B4-BE49-F238E27FC236}">
                <a16:creationId xmlns:a16="http://schemas.microsoft.com/office/drawing/2014/main" id="{A9D37C4A-387A-2B32-63A7-A3CB09C31639}"/>
              </a:ext>
            </a:extLst>
          </p:cNvPr>
          <p:cNvPicPr>
            <a:picLocks noChangeAspect="1"/>
          </p:cNvPicPr>
          <p:nvPr/>
        </p:nvPicPr>
        <p:blipFill>
          <a:blip r:embed="rId4"/>
          <a:stretch>
            <a:fillRect/>
          </a:stretch>
        </p:blipFill>
        <p:spPr>
          <a:xfrm>
            <a:off x="7668255" y="5657185"/>
            <a:ext cx="1949427" cy="600851"/>
          </a:xfrm>
          <a:prstGeom prst="rect">
            <a:avLst/>
          </a:prstGeom>
        </p:spPr>
      </p:pic>
    </p:spTree>
    <p:extLst>
      <p:ext uri="{BB962C8B-B14F-4D97-AF65-F5344CB8AC3E}">
        <p14:creationId xmlns:p14="http://schemas.microsoft.com/office/powerpoint/2010/main" val="2261691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0C201-4F5D-7803-771C-0136F0DDCFB5}"/>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2EAE3D5-98F5-5D33-03E0-214DC6CFF4FB}"/>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DEA58106-4FAF-5C03-40CF-45DBE3EFFE1D}"/>
              </a:ext>
            </a:extLst>
          </p:cNvPr>
          <p:cNvGrpSpPr/>
          <p:nvPr/>
        </p:nvGrpSpPr>
        <p:grpSpPr>
          <a:xfrm>
            <a:off x="1818807" y="1299851"/>
            <a:ext cx="2983512" cy="5039073"/>
            <a:chOff x="2430698" y="1327350"/>
            <a:chExt cx="2983512" cy="5039073"/>
          </a:xfrm>
        </p:grpSpPr>
        <p:sp>
          <p:nvSpPr>
            <p:cNvPr id="2" name="직사각형 1">
              <a:extLst>
                <a:ext uri="{FF2B5EF4-FFF2-40B4-BE49-F238E27FC236}">
                  <a16:creationId xmlns:a16="http://schemas.microsoft.com/office/drawing/2014/main" id="{39063722-DD05-6ADE-D6E5-FF2F1B0B4A11}"/>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Fuel Cutoff Data Preprocessing</a:t>
              </a:r>
            </a:p>
          </p:txBody>
        </p:sp>
        <p:sp>
          <p:nvSpPr>
            <p:cNvPr id="4" name="직사각형 3">
              <a:extLst>
                <a:ext uri="{FF2B5EF4-FFF2-40B4-BE49-F238E27FC236}">
                  <a16:creationId xmlns:a16="http://schemas.microsoft.com/office/drawing/2014/main" id="{BC65CC4A-4D75-058E-69F1-20FB1DCA0856}"/>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Box Plot &amp; Outlier Replacement</a:t>
              </a:r>
            </a:p>
          </p:txBody>
        </p:sp>
        <p:sp>
          <p:nvSpPr>
            <p:cNvPr id="7" name="직사각형 6">
              <a:extLst>
                <a:ext uri="{FF2B5EF4-FFF2-40B4-BE49-F238E27FC236}">
                  <a16:creationId xmlns:a16="http://schemas.microsoft.com/office/drawing/2014/main" id="{E0BDCBAC-F2C1-FBE8-2C52-79748FD4D1C1}"/>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Times New Roman" panose="02020603050405020304" pitchFamily="18" charset="0"/>
                  <a:cs typeface="Times New Roman" panose="02020603050405020304" pitchFamily="18" charset="0"/>
                </a:rPr>
                <a:t>Noise Reduction </a:t>
              </a:r>
            </a:p>
            <a:p>
              <a:pPr algn="ctr"/>
              <a:r>
                <a:rPr lang="en-US" altLang="ko-KR" dirty="0">
                  <a:solidFill>
                    <a:srgbClr val="212121"/>
                  </a:solidFill>
                  <a:latin typeface="Times New Roman" panose="02020603050405020304" pitchFamily="18" charset="0"/>
                  <a:cs typeface="Times New Roman" panose="02020603050405020304" pitchFamily="18" charset="0"/>
                </a:rPr>
                <a:t>(Butterworth </a:t>
              </a:r>
              <a:r>
                <a:rPr lang="en-US" altLang="ko-KR" i="0" dirty="0">
                  <a:solidFill>
                    <a:srgbClr val="212121"/>
                  </a:solidFill>
                  <a:effectLst/>
                  <a:latin typeface="Times New Roman" panose="02020603050405020304" pitchFamily="18" charset="0"/>
                  <a:cs typeface="Times New Roman" panose="02020603050405020304" pitchFamily="18" charset="0"/>
                </a:rPr>
                <a:t>Low pass filter)</a:t>
              </a:r>
            </a:p>
          </p:txBody>
        </p:sp>
        <p:sp>
          <p:nvSpPr>
            <p:cNvPr id="8" name="직사각형 7">
              <a:extLst>
                <a:ext uri="{FF2B5EF4-FFF2-40B4-BE49-F238E27FC236}">
                  <a16:creationId xmlns:a16="http://schemas.microsoft.com/office/drawing/2014/main" id="{A3418419-2C59-7497-E3B2-2F3B5640AB8F}"/>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Min-Max Scaling</a:t>
              </a:r>
            </a:p>
          </p:txBody>
        </p:sp>
        <p:sp>
          <p:nvSpPr>
            <p:cNvPr id="9" name="직사각형 8">
              <a:extLst>
                <a:ext uri="{FF2B5EF4-FFF2-40B4-BE49-F238E27FC236}">
                  <a16:creationId xmlns:a16="http://schemas.microsoft.com/office/drawing/2014/main" id="{6F70BA4A-E141-20BA-51B1-F01C39CE8EAE}"/>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Add Fuel Cutoff Data</a:t>
              </a:r>
            </a:p>
          </p:txBody>
        </p:sp>
        <p:sp>
          <p:nvSpPr>
            <p:cNvPr id="10" name="직사각형 9">
              <a:extLst>
                <a:ext uri="{FF2B5EF4-FFF2-40B4-BE49-F238E27FC236}">
                  <a16:creationId xmlns:a16="http://schemas.microsoft.com/office/drawing/2014/main" id="{7C204FBE-D1C7-DD1E-D2E3-A827219CF9A7}"/>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Down Sampling</a:t>
              </a:r>
            </a:p>
          </p:txBody>
        </p:sp>
        <p:cxnSp>
          <p:nvCxnSpPr>
            <p:cNvPr id="14" name="직선 화살표 연결선 13">
              <a:extLst>
                <a:ext uri="{FF2B5EF4-FFF2-40B4-BE49-F238E27FC236}">
                  <a16:creationId xmlns:a16="http://schemas.microsoft.com/office/drawing/2014/main" id="{C002A352-5FF8-8C0F-B4B8-F1426F9B4403}"/>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0A4B9AEA-4198-8835-4246-BC85C832907C}"/>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81198006-53D6-C45D-C116-8FB236DEABDB}"/>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E7811F3F-9969-FC43-1313-032EAAB0138F}"/>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75F497CB-344C-6ACF-A733-0EA2CC8E6484}"/>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직사각형 5">
            <a:extLst>
              <a:ext uri="{FF2B5EF4-FFF2-40B4-BE49-F238E27FC236}">
                <a16:creationId xmlns:a16="http://schemas.microsoft.com/office/drawing/2014/main" id="{044EB926-76CF-2AD2-4439-AAEE97B6236A}"/>
              </a:ext>
            </a:extLst>
          </p:cNvPr>
          <p:cNvSpPr/>
          <p:nvPr/>
        </p:nvSpPr>
        <p:spPr>
          <a:xfrm>
            <a:off x="5426243" y="565792"/>
            <a:ext cx="6433455" cy="610314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b="0" i="0" dirty="0">
              <a:solidFill>
                <a:srgbClr val="212121"/>
              </a:solidFill>
              <a:effectLst/>
              <a:latin typeface="Times New Roman" panose="02020603050405020304" pitchFamily="18" charset="0"/>
              <a:cs typeface="Times New Roman" panose="02020603050405020304" pitchFamily="18" charset="0"/>
            </a:endParaRPr>
          </a:p>
        </p:txBody>
      </p:sp>
      <p:cxnSp>
        <p:nvCxnSpPr>
          <p:cNvPr id="20" name="직선 화살표 연결선 19">
            <a:extLst>
              <a:ext uri="{FF2B5EF4-FFF2-40B4-BE49-F238E27FC236}">
                <a16:creationId xmlns:a16="http://schemas.microsoft.com/office/drawing/2014/main" id="{E01FE865-AC0E-966A-07C6-5064123628C0}"/>
              </a:ext>
            </a:extLst>
          </p:cNvPr>
          <p:cNvCxnSpPr>
            <a:cxnSpLocks/>
          </p:cNvCxnSpPr>
          <p:nvPr/>
        </p:nvCxnSpPr>
        <p:spPr>
          <a:xfrm>
            <a:off x="4654503" y="5338005"/>
            <a:ext cx="68193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2" name="그림 21">
            <a:extLst>
              <a:ext uri="{FF2B5EF4-FFF2-40B4-BE49-F238E27FC236}">
                <a16:creationId xmlns:a16="http://schemas.microsoft.com/office/drawing/2014/main" id="{EE3B0FF4-A18B-34C1-5CC2-1F00A96B0C7D}"/>
              </a:ext>
            </a:extLst>
          </p:cNvPr>
          <p:cNvPicPr>
            <a:picLocks noChangeAspect="1"/>
          </p:cNvPicPr>
          <p:nvPr/>
        </p:nvPicPr>
        <p:blipFill>
          <a:blip r:embed="rId3"/>
          <a:stretch>
            <a:fillRect/>
          </a:stretch>
        </p:blipFill>
        <p:spPr>
          <a:xfrm>
            <a:off x="6769767" y="692713"/>
            <a:ext cx="3753933" cy="3006137"/>
          </a:xfrm>
          <a:prstGeom prst="rect">
            <a:avLst/>
          </a:prstGeom>
        </p:spPr>
      </p:pic>
      <p:sp>
        <p:nvSpPr>
          <p:cNvPr id="23" name="TextBox 22">
            <a:extLst>
              <a:ext uri="{FF2B5EF4-FFF2-40B4-BE49-F238E27FC236}">
                <a16:creationId xmlns:a16="http://schemas.microsoft.com/office/drawing/2014/main" id="{27692628-2A05-AB92-CB40-EFA28127E8F2}"/>
              </a:ext>
            </a:extLst>
          </p:cNvPr>
          <p:cNvSpPr txBox="1"/>
          <p:nvPr/>
        </p:nvSpPr>
        <p:spPr>
          <a:xfrm>
            <a:off x="5765003" y="4110614"/>
            <a:ext cx="5998443" cy="1200329"/>
          </a:xfrm>
          <a:prstGeom prst="rect">
            <a:avLst/>
          </a:prstGeom>
          <a:noFill/>
        </p:spPr>
        <p:txBody>
          <a:bodyPr wrap="square" rtlCol="0">
            <a:spAutoFit/>
          </a:bodyPr>
          <a:lstStyle/>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Re-importing Preprocessed Cutoff Data from Step 1</a:t>
            </a:r>
          </a:p>
          <a:p>
            <a:pPr marL="285750" indent="-285750" algn="l">
              <a:buFont typeface="Wingdings" panose="05000000000000000000" pitchFamily="2" charset="2"/>
              <a:buChar char="ü"/>
            </a:pPr>
            <a:endParaRPr lang="en-US" altLang="ko-KR" dirty="0">
              <a:solidFill>
                <a:srgbClr val="21212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The binary data for Fuel Cutoff was not subjected to additional preprocessing.</a:t>
            </a:r>
            <a:endParaRPr lang="en-US" altLang="ko-KR" dirty="0">
              <a:solidFill>
                <a:srgbClr val="2121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475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8C93-9BC3-08B3-4669-39DF3005697F}"/>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B3FACB41-6103-42FF-5AF5-E401FCFFDA09}"/>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31" name="그룹 30">
            <a:extLst>
              <a:ext uri="{FF2B5EF4-FFF2-40B4-BE49-F238E27FC236}">
                <a16:creationId xmlns:a16="http://schemas.microsoft.com/office/drawing/2014/main" id="{E3459D31-1459-10AA-42C7-EE599E5ADE21}"/>
              </a:ext>
            </a:extLst>
          </p:cNvPr>
          <p:cNvGrpSpPr/>
          <p:nvPr/>
        </p:nvGrpSpPr>
        <p:grpSpPr>
          <a:xfrm>
            <a:off x="1818807" y="1299851"/>
            <a:ext cx="2983512" cy="5039073"/>
            <a:chOff x="2430698" y="1327350"/>
            <a:chExt cx="2983512" cy="5039073"/>
          </a:xfrm>
        </p:grpSpPr>
        <p:sp>
          <p:nvSpPr>
            <p:cNvPr id="2" name="직사각형 1">
              <a:extLst>
                <a:ext uri="{FF2B5EF4-FFF2-40B4-BE49-F238E27FC236}">
                  <a16:creationId xmlns:a16="http://schemas.microsoft.com/office/drawing/2014/main" id="{83E0271E-74FB-5913-7970-8EAF62D37702}"/>
                </a:ext>
              </a:extLst>
            </p:cNvPr>
            <p:cNvSpPr/>
            <p:nvPr/>
          </p:nvSpPr>
          <p:spPr>
            <a:xfrm>
              <a:off x="2578515" y="1327350"/>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Fuel Cutoff Data Preprocessing</a:t>
              </a:r>
            </a:p>
          </p:txBody>
        </p:sp>
        <p:sp>
          <p:nvSpPr>
            <p:cNvPr id="4" name="직사각형 3">
              <a:extLst>
                <a:ext uri="{FF2B5EF4-FFF2-40B4-BE49-F238E27FC236}">
                  <a16:creationId xmlns:a16="http://schemas.microsoft.com/office/drawing/2014/main" id="{B337C972-DE04-4659-590E-C70A73D99A5C}"/>
                </a:ext>
              </a:extLst>
            </p:cNvPr>
            <p:cNvSpPr/>
            <p:nvPr/>
          </p:nvSpPr>
          <p:spPr>
            <a:xfrm>
              <a:off x="2578514" y="2435051"/>
              <a:ext cx="268788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Box Plot &amp; Outlier Replacement</a:t>
              </a:r>
            </a:p>
          </p:txBody>
        </p:sp>
        <p:sp>
          <p:nvSpPr>
            <p:cNvPr id="7" name="직사각형 6">
              <a:extLst>
                <a:ext uri="{FF2B5EF4-FFF2-40B4-BE49-F238E27FC236}">
                  <a16:creationId xmlns:a16="http://schemas.microsoft.com/office/drawing/2014/main" id="{99F122F8-5F70-BC53-54F6-6642DC4FA857}"/>
                </a:ext>
              </a:extLst>
            </p:cNvPr>
            <p:cNvSpPr/>
            <p:nvPr/>
          </p:nvSpPr>
          <p:spPr>
            <a:xfrm>
              <a:off x="2430698" y="3427370"/>
              <a:ext cx="2983512" cy="5140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i="0" dirty="0">
                  <a:solidFill>
                    <a:srgbClr val="212121"/>
                  </a:solidFill>
                  <a:effectLst/>
                  <a:latin typeface="Times New Roman" panose="02020603050405020304" pitchFamily="18" charset="0"/>
                  <a:cs typeface="Times New Roman" panose="02020603050405020304" pitchFamily="18" charset="0"/>
                </a:rPr>
                <a:t>Noise Reduction </a:t>
              </a:r>
            </a:p>
            <a:p>
              <a:pPr algn="ctr"/>
              <a:r>
                <a:rPr lang="en-US" altLang="ko-KR" dirty="0">
                  <a:solidFill>
                    <a:srgbClr val="212121"/>
                  </a:solidFill>
                  <a:latin typeface="Times New Roman" panose="02020603050405020304" pitchFamily="18" charset="0"/>
                  <a:cs typeface="Times New Roman" panose="02020603050405020304" pitchFamily="18" charset="0"/>
                </a:rPr>
                <a:t>(Butterworth </a:t>
              </a:r>
              <a:r>
                <a:rPr lang="en-US" altLang="ko-KR" i="0" dirty="0">
                  <a:solidFill>
                    <a:srgbClr val="212121"/>
                  </a:solidFill>
                  <a:effectLst/>
                  <a:latin typeface="Times New Roman" panose="02020603050405020304" pitchFamily="18" charset="0"/>
                  <a:cs typeface="Times New Roman" panose="02020603050405020304" pitchFamily="18" charset="0"/>
                </a:rPr>
                <a:t>Low pass filter)</a:t>
              </a:r>
            </a:p>
          </p:txBody>
        </p:sp>
        <p:sp>
          <p:nvSpPr>
            <p:cNvPr id="8" name="직사각형 7">
              <a:extLst>
                <a:ext uri="{FF2B5EF4-FFF2-40B4-BE49-F238E27FC236}">
                  <a16:creationId xmlns:a16="http://schemas.microsoft.com/office/drawing/2014/main" id="{1D8CB199-8F88-42DC-5B27-93ABC799222C}"/>
                </a:ext>
              </a:extLst>
            </p:cNvPr>
            <p:cNvSpPr/>
            <p:nvPr/>
          </p:nvSpPr>
          <p:spPr>
            <a:xfrm>
              <a:off x="2874148" y="4334803"/>
              <a:ext cx="2089738" cy="44781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Min-Max Scaling</a:t>
              </a:r>
            </a:p>
          </p:txBody>
        </p:sp>
        <p:sp>
          <p:nvSpPr>
            <p:cNvPr id="9" name="직사각형 8">
              <a:extLst>
                <a:ext uri="{FF2B5EF4-FFF2-40B4-BE49-F238E27FC236}">
                  <a16:creationId xmlns:a16="http://schemas.microsoft.com/office/drawing/2014/main" id="{7AD18367-B3F2-7D65-3B48-56BC96D39A7F}"/>
                </a:ext>
              </a:extLst>
            </p:cNvPr>
            <p:cNvSpPr/>
            <p:nvPr/>
          </p:nvSpPr>
          <p:spPr>
            <a:xfrm>
              <a:off x="2727891" y="5175997"/>
              <a:ext cx="2382251" cy="4478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Add Fuel Cutoff Data</a:t>
              </a:r>
            </a:p>
          </p:txBody>
        </p:sp>
        <p:sp>
          <p:nvSpPr>
            <p:cNvPr id="10" name="직사각형 9">
              <a:extLst>
                <a:ext uri="{FF2B5EF4-FFF2-40B4-BE49-F238E27FC236}">
                  <a16:creationId xmlns:a16="http://schemas.microsoft.com/office/drawing/2014/main" id="{69A3054D-6360-B382-EC6A-5D3A2EBBFC31}"/>
                </a:ext>
              </a:extLst>
            </p:cNvPr>
            <p:cNvSpPr/>
            <p:nvPr/>
          </p:nvSpPr>
          <p:spPr>
            <a:xfrm>
              <a:off x="2998732" y="5985110"/>
              <a:ext cx="1848276" cy="3813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Down Sampling</a:t>
              </a:r>
            </a:p>
          </p:txBody>
        </p:sp>
        <p:cxnSp>
          <p:nvCxnSpPr>
            <p:cNvPr id="14" name="직선 화살표 연결선 13">
              <a:extLst>
                <a:ext uri="{FF2B5EF4-FFF2-40B4-BE49-F238E27FC236}">
                  <a16:creationId xmlns:a16="http://schemas.microsoft.com/office/drawing/2014/main" id="{4B0A1F8D-C1D8-61C2-A3F7-641E708F093A}"/>
                </a:ext>
              </a:extLst>
            </p:cNvPr>
            <p:cNvCxnSpPr>
              <a:stCxn id="2" idx="2"/>
              <a:endCxn id="4" idx="0"/>
            </p:cNvCxnSpPr>
            <p:nvPr/>
          </p:nvCxnSpPr>
          <p:spPr>
            <a:xfrm flipH="1">
              <a:off x="3922454" y="2041931"/>
              <a:ext cx="1" cy="3931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4132F72B-6273-C3B3-9A37-52CE40ECCF84}"/>
                </a:ext>
              </a:extLst>
            </p:cNvPr>
            <p:cNvCxnSpPr>
              <a:cxnSpLocks/>
              <a:stCxn id="4" idx="2"/>
              <a:endCxn id="7" idx="0"/>
            </p:cNvCxnSpPr>
            <p:nvPr/>
          </p:nvCxnSpPr>
          <p:spPr>
            <a:xfrm>
              <a:off x="3922454" y="3045709"/>
              <a:ext cx="0" cy="3816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20D38AF0-EE95-CC4D-B6F6-B5922D8551E6}"/>
                </a:ext>
              </a:extLst>
            </p:cNvPr>
            <p:cNvCxnSpPr>
              <a:cxnSpLocks/>
              <a:stCxn id="7" idx="2"/>
              <a:endCxn id="8" idx="0"/>
            </p:cNvCxnSpPr>
            <p:nvPr/>
          </p:nvCxnSpPr>
          <p:spPr>
            <a:xfrm flipH="1">
              <a:off x="3919017" y="3941424"/>
              <a:ext cx="3437"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A14D6270-6167-E7B0-9A36-EA9CB588048D}"/>
                </a:ext>
              </a:extLst>
            </p:cNvPr>
            <p:cNvCxnSpPr>
              <a:cxnSpLocks/>
              <a:stCxn id="8" idx="2"/>
              <a:endCxn id="9" idx="0"/>
            </p:cNvCxnSpPr>
            <p:nvPr/>
          </p:nvCxnSpPr>
          <p:spPr>
            <a:xfrm>
              <a:off x="3919017" y="4782618"/>
              <a:ext cx="0" cy="39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190A335E-A1BF-267E-43D4-3A206672D1A8}"/>
                </a:ext>
              </a:extLst>
            </p:cNvPr>
            <p:cNvCxnSpPr>
              <a:cxnSpLocks/>
              <a:stCxn id="9" idx="2"/>
              <a:endCxn id="10" idx="0"/>
            </p:cNvCxnSpPr>
            <p:nvPr/>
          </p:nvCxnSpPr>
          <p:spPr>
            <a:xfrm>
              <a:off x="3919017" y="5623813"/>
              <a:ext cx="3853" cy="3612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직사각형 5">
            <a:extLst>
              <a:ext uri="{FF2B5EF4-FFF2-40B4-BE49-F238E27FC236}">
                <a16:creationId xmlns:a16="http://schemas.microsoft.com/office/drawing/2014/main" id="{54BAEF44-B333-C9C5-A409-3EF29B0BA4FB}"/>
              </a:ext>
            </a:extLst>
          </p:cNvPr>
          <p:cNvSpPr/>
          <p:nvPr/>
        </p:nvSpPr>
        <p:spPr>
          <a:xfrm>
            <a:off x="5426243" y="565792"/>
            <a:ext cx="6433455" cy="610314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b="0" i="0" dirty="0">
              <a:solidFill>
                <a:srgbClr val="212121"/>
              </a:solidFill>
              <a:effectLst/>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CFB28F3-C4D0-8E96-DC71-54DA6F27F58A}"/>
              </a:ext>
            </a:extLst>
          </p:cNvPr>
          <p:cNvSpPr txBox="1"/>
          <p:nvPr/>
        </p:nvSpPr>
        <p:spPr>
          <a:xfrm>
            <a:off x="5765002" y="4110614"/>
            <a:ext cx="5998443" cy="2031325"/>
          </a:xfrm>
          <a:prstGeom prst="rect">
            <a:avLst/>
          </a:prstGeom>
          <a:noFill/>
        </p:spPr>
        <p:txBody>
          <a:bodyPr wrap="square" rtlCol="0">
            <a:spAutoFit/>
          </a:bodyPr>
          <a:lstStyle/>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The computational load of Gaussian Process Regression increases exponentially with the number of input data points.</a:t>
            </a:r>
          </a:p>
          <a:p>
            <a:pPr marL="285750" indent="-285750" algn="l">
              <a:buFont typeface="Wingdings" panose="05000000000000000000" pitchFamily="2" charset="2"/>
              <a:buChar char="ü"/>
            </a:pPr>
            <a:endParaRPr lang="en-US" altLang="ko-KR" dirty="0">
              <a:solidFill>
                <a:srgbClr val="21212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Down-sampling was applied to reduce the data size while preserving trends.</a:t>
            </a:r>
          </a:p>
          <a:p>
            <a:pPr marL="285750" indent="-285750" algn="l">
              <a:buFont typeface="Wingdings" panose="05000000000000000000" pitchFamily="2" charset="2"/>
              <a:buChar char="ü"/>
            </a:pPr>
            <a:endParaRPr lang="en-US" altLang="ko-KR" dirty="0">
              <a:solidFill>
                <a:srgbClr val="21212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altLang="ko-KR" dirty="0">
                <a:solidFill>
                  <a:srgbClr val="212121"/>
                </a:solidFill>
                <a:latin typeface="Times New Roman" panose="02020603050405020304" pitchFamily="18" charset="0"/>
                <a:cs typeface="Times New Roman" panose="02020603050405020304" pitchFamily="18" charset="0"/>
              </a:rPr>
              <a:t>Data Entries: 49007 </a:t>
            </a:r>
            <a:r>
              <a:rPr lang="en-US" altLang="ko-KR" dirty="0">
                <a:solidFill>
                  <a:srgbClr val="212121"/>
                </a:solidFill>
                <a:latin typeface="Times New Roman" panose="02020603050405020304" pitchFamily="18" charset="0"/>
                <a:cs typeface="Times New Roman" panose="02020603050405020304" pitchFamily="18" charset="0"/>
                <a:sym typeface="Wingdings" panose="05000000000000000000" pitchFamily="2" charset="2"/>
              </a:rPr>
              <a:t> 4907</a:t>
            </a:r>
            <a:endParaRPr lang="en-US" altLang="ko-KR" dirty="0">
              <a:solidFill>
                <a:srgbClr val="212121"/>
              </a:solidFill>
              <a:latin typeface="Times New Roman" panose="02020603050405020304" pitchFamily="18" charset="0"/>
              <a:cs typeface="Times New Roman" panose="02020603050405020304" pitchFamily="18" charset="0"/>
            </a:endParaRPr>
          </a:p>
        </p:txBody>
      </p:sp>
      <p:cxnSp>
        <p:nvCxnSpPr>
          <p:cNvPr id="3" name="직선 화살표 연결선 2">
            <a:extLst>
              <a:ext uri="{FF2B5EF4-FFF2-40B4-BE49-F238E27FC236}">
                <a16:creationId xmlns:a16="http://schemas.microsoft.com/office/drawing/2014/main" id="{46743A49-9D38-A35C-A17E-DBF044F65317}"/>
              </a:ext>
            </a:extLst>
          </p:cNvPr>
          <p:cNvCxnSpPr>
            <a:cxnSpLocks/>
          </p:cNvCxnSpPr>
          <p:nvPr/>
        </p:nvCxnSpPr>
        <p:spPr>
          <a:xfrm>
            <a:off x="4334807" y="6156153"/>
            <a:ext cx="938462"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그림 11">
            <a:extLst>
              <a:ext uri="{FF2B5EF4-FFF2-40B4-BE49-F238E27FC236}">
                <a16:creationId xmlns:a16="http://schemas.microsoft.com/office/drawing/2014/main" id="{FB672413-8D84-8D96-DD23-8E5FE168CC0E}"/>
              </a:ext>
            </a:extLst>
          </p:cNvPr>
          <p:cNvPicPr>
            <a:picLocks noChangeAspect="1"/>
          </p:cNvPicPr>
          <p:nvPr/>
        </p:nvPicPr>
        <p:blipFill>
          <a:blip r:embed="rId3"/>
          <a:stretch>
            <a:fillRect/>
          </a:stretch>
        </p:blipFill>
        <p:spPr>
          <a:xfrm>
            <a:off x="6427611" y="780461"/>
            <a:ext cx="4673226" cy="3115484"/>
          </a:xfrm>
          <a:prstGeom prst="rect">
            <a:avLst/>
          </a:prstGeom>
        </p:spPr>
      </p:pic>
    </p:spTree>
    <p:extLst>
      <p:ext uri="{BB962C8B-B14F-4D97-AF65-F5344CB8AC3E}">
        <p14:creationId xmlns:p14="http://schemas.microsoft.com/office/powerpoint/2010/main" val="1052607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724AB-D866-8B8B-0E16-8A87B433ADD1}"/>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3DF8F757-3348-D625-B848-2A70CAF27F34}"/>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grpSp>
        <p:nvGrpSpPr>
          <p:cNvPr id="29" name="그룹 28">
            <a:extLst>
              <a:ext uri="{FF2B5EF4-FFF2-40B4-BE49-F238E27FC236}">
                <a16:creationId xmlns:a16="http://schemas.microsoft.com/office/drawing/2014/main" id="{371441BA-A060-BE00-A06A-1E5BA31682B6}"/>
              </a:ext>
            </a:extLst>
          </p:cNvPr>
          <p:cNvGrpSpPr/>
          <p:nvPr/>
        </p:nvGrpSpPr>
        <p:grpSpPr>
          <a:xfrm>
            <a:off x="2637285" y="926167"/>
            <a:ext cx="6500323" cy="1989052"/>
            <a:chOff x="2637285" y="926167"/>
            <a:chExt cx="6500323" cy="1989052"/>
          </a:xfrm>
        </p:grpSpPr>
        <p:sp>
          <p:nvSpPr>
            <p:cNvPr id="32" name="직사각형 31">
              <a:extLst>
                <a:ext uri="{FF2B5EF4-FFF2-40B4-BE49-F238E27FC236}">
                  <a16:creationId xmlns:a16="http://schemas.microsoft.com/office/drawing/2014/main" id="{8C698AE3-72C5-CAF0-0588-9DFDAA00E926}"/>
                </a:ext>
              </a:extLst>
            </p:cNvPr>
            <p:cNvSpPr/>
            <p:nvPr/>
          </p:nvSpPr>
          <p:spPr>
            <a:xfrm>
              <a:off x="4549412" y="926167"/>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Train/Test Data Split</a:t>
              </a:r>
            </a:p>
          </p:txBody>
        </p:sp>
        <p:sp>
          <p:nvSpPr>
            <p:cNvPr id="33" name="직사각형 32">
              <a:extLst>
                <a:ext uri="{FF2B5EF4-FFF2-40B4-BE49-F238E27FC236}">
                  <a16:creationId xmlns:a16="http://schemas.microsoft.com/office/drawing/2014/main" id="{2683888A-C94B-C1C3-E1E5-2DD74E46FC68}"/>
                </a:ext>
              </a:extLst>
            </p:cNvPr>
            <p:cNvSpPr/>
            <p:nvPr/>
          </p:nvSpPr>
          <p:spPr>
            <a:xfrm>
              <a:off x="2637285" y="2268724"/>
              <a:ext cx="1105440" cy="36315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rgbClr val="212121"/>
                  </a:solidFill>
                  <a:effectLst/>
                  <a:latin typeface="Times New Roman" panose="02020603050405020304" pitchFamily="18" charset="0"/>
                  <a:cs typeface="Times New Roman" panose="02020603050405020304" pitchFamily="18" charset="0"/>
                </a:rPr>
                <a:t>GPR</a:t>
              </a:r>
            </a:p>
          </p:txBody>
        </p:sp>
        <p:sp>
          <p:nvSpPr>
            <p:cNvPr id="34" name="직사각형 33">
              <a:extLst>
                <a:ext uri="{FF2B5EF4-FFF2-40B4-BE49-F238E27FC236}">
                  <a16:creationId xmlns:a16="http://schemas.microsoft.com/office/drawing/2014/main" id="{69D1239D-324E-310C-479F-C2B9D59A651B}"/>
                </a:ext>
              </a:extLst>
            </p:cNvPr>
            <p:cNvSpPr/>
            <p:nvPr/>
          </p:nvSpPr>
          <p:spPr>
            <a:xfrm>
              <a:off x="3922944" y="2268723"/>
              <a:ext cx="1357687" cy="610658"/>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2">
                      <a:lumMod val="90000"/>
                    </a:schemeClr>
                  </a:solidFill>
                  <a:latin typeface="Times New Roman" panose="02020603050405020304" pitchFamily="18" charset="0"/>
                  <a:cs typeface="Times New Roman" panose="02020603050405020304" pitchFamily="18" charset="0"/>
                </a:rPr>
                <a:t>Linear</a:t>
              </a:r>
            </a:p>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Regression</a:t>
              </a:r>
            </a:p>
          </p:txBody>
        </p:sp>
        <p:sp>
          <p:nvSpPr>
            <p:cNvPr id="35" name="직사각형 34">
              <a:extLst>
                <a:ext uri="{FF2B5EF4-FFF2-40B4-BE49-F238E27FC236}">
                  <a16:creationId xmlns:a16="http://schemas.microsoft.com/office/drawing/2014/main" id="{893A4C6D-F1B6-AEEE-D711-E62C1E7AEA50}"/>
                </a:ext>
              </a:extLst>
            </p:cNvPr>
            <p:cNvSpPr/>
            <p:nvPr/>
          </p:nvSpPr>
          <p:spPr>
            <a:xfrm>
              <a:off x="5460850" y="2268723"/>
              <a:ext cx="1105440" cy="610658"/>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Random Forest</a:t>
              </a:r>
            </a:p>
          </p:txBody>
        </p:sp>
        <p:sp>
          <p:nvSpPr>
            <p:cNvPr id="36" name="직사각형 35">
              <a:extLst>
                <a:ext uri="{FF2B5EF4-FFF2-40B4-BE49-F238E27FC236}">
                  <a16:creationId xmlns:a16="http://schemas.microsoft.com/office/drawing/2014/main" id="{543A1BCA-4891-D717-D28F-A0D1C22A41D6}"/>
                </a:ext>
              </a:extLst>
            </p:cNvPr>
            <p:cNvSpPr/>
            <p:nvPr/>
          </p:nvSpPr>
          <p:spPr>
            <a:xfrm>
              <a:off x="6746509" y="2268724"/>
              <a:ext cx="1105440" cy="363151"/>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SVR</a:t>
              </a:r>
            </a:p>
          </p:txBody>
        </p:sp>
        <p:sp>
          <p:nvSpPr>
            <p:cNvPr id="37" name="직사각형 36">
              <a:extLst>
                <a:ext uri="{FF2B5EF4-FFF2-40B4-BE49-F238E27FC236}">
                  <a16:creationId xmlns:a16="http://schemas.microsoft.com/office/drawing/2014/main" id="{855D7403-31F3-3AC5-0BE8-05C9C210D3B7}"/>
                </a:ext>
              </a:extLst>
            </p:cNvPr>
            <p:cNvSpPr/>
            <p:nvPr/>
          </p:nvSpPr>
          <p:spPr>
            <a:xfrm>
              <a:off x="8032168" y="2261849"/>
              <a:ext cx="1105440" cy="363151"/>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MOGP</a:t>
              </a:r>
            </a:p>
          </p:txBody>
        </p:sp>
        <p:cxnSp>
          <p:nvCxnSpPr>
            <p:cNvPr id="38" name="직선 화살표 연결선 37">
              <a:extLst>
                <a:ext uri="{FF2B5EF4-FFF2-40B4-BE49-F238E27FC236}">
                  <a16:creationId xmlns:a16="http://schemas.microsoft.com/office/drawing/2014/main" id="{11E9FA34-08A7-407B-5621-0A7C11614897}"/>
                </a:ext>
              </a:extLst>
            </p:cNvPr>
            <p:cNvCxnSpPr>
              <a:cxnSpLocks/>
              <a:stCxn id="32" idx="2"/>
              <a:endCxn id="33" idx="0"/>
            </p:cNvCxnSpPr>
            <p:nvPr/>
          </p:nvCxnSpPr>
          <p:spPr>
            <a:xfrm flipH="1">
              <a:off x="3190005" y="1640748"/>
              <a:ext cx="2703347" cy="6279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3EC4F9AC-4A75-CEB7-D230-6B7227DC08FA}"/>
                </a:ext>
              </a:extLst>
            </p:cNvPr>
            <p:cNvCxnSpPr>
              <a:cxnSpLocks/>
              <a:stCxn id="32" idx="2"/>
              <a:endCxn id="34" idx="0"/>
            </p:cNvCxnSpPr>
            <p:nvPr/>
          </p:nvCxnSpPr>
          <p:spPr>
            <a:xfrm flipH="1">
              <a:off x="4601788" y="1640748"/>
              <a:ext cx="1291564" cy="627975"/>
            </a:xfrm>
            <a:prstGeom prst="straightConnector1">
              <a:avLst/>
            </a:prstGeom>
            <a:ln>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99F9EA94-6ADB-614F-F049-B0050E5F3057}"/>
                </a:ext>
              </a:extLst>
            </p:cNvPr>
            <p:cNvCxnSpPr>
              <a:cxnSpLocks/>
              <a:stCxn id="32" idx="2"/>
              <a:endCxn id="35" idx="0"/>
            </p:cNvCxnSpPr>
            <p:nvPr/>
          </p:nvCxnSpPr>
          <p:spPr>
            <a:xfrm>
              <a:off x="5893352" y="1640748"/>
              <a:ext cx="120218" cy="627975"/>
            </a:xfrm>
            <a:prstGeom prst="straightConnector1">
              <a:avLst/>
            </a:prstGeom>
            <a:ln>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BE3A9037-E781-ACE4-9803-4BA9830E1FD0}"/>
                </a:ext>
              </a:extLst>
            </p:cNvPr>
            <p:cNvCxnSpPr>
              <a:cxnSpLocks/>
              <a:stCxn id="32" idx="2"/>
              <a:endCxn id="36" idx="0"/>
            </p:cNvCxnSpPr>
            <p:nvPr/>
          </p:nvCxnSpPr>
          <p:spPr>
            <a:xfrm>
              <a:off x="5893352" y="1640748"/>
              <a:ext cx="1405877" cy="627976"/>
            </a:xfrm>
            <a:prstGeom prst="straightConnector1">
              <a:avLst/>
            </a:prstGeom>
            <a:ln>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직선 화살표 연결선 49">
              <a:extLst>
                <a:ext uri="{FF2B5EF4-FFF2-40B4-BE49-F238E27FC236}">
                  <a16:creationId xmlns:a16="http://schemas.microsoft.com/office/drawing/2014/main" id="{8C01A961-AAED-9F07-FED0-A6404808793D}"/>
                </a:ext>
              </a:extLst>
            </p:cNvPr>
            <p:cNvCxnSpPr>
              <a:cxnSpLocks/>
              <a:stCxn id="32" idx="2"/>
              <a:endCxn id="37" idx="0"/>
            </p:cNvCxnSpPr>
            <p:nvPr/>
          </p:nvCxnSpPr>
          <p:spPr>
            <a:xfrm>
              <a:off x="5893352" y="1640748"/>
              <a:ext cx="2691536" cy="621101"/>
            </a:xfrm>
            <a:prstGeom prst="straightConnector1">
              <a:avLst/>
            </a:prstGeom>
            <a:ln>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C2BBD03-05F2-B0C4-9D31-7FDE479D4833}"/>
                </a:ext>
              </a:extLst>
            </p:cNvPr>
            <p:cNvSpPr txBox="1"/>
            <p:nvPr/>
          </p:nvSpPr>
          <p:spPr>
            <a:xfrm>
              <a:off x="8193002" y="2638220"/>
              <a:ext cx="783771" cy="276999"/>
            </a:xfrm>
            <a:prstGeom prst="rect">
              <a:avLst/>
            </a:prstGeom>
            <a:noFill/>
            <a:ln>
              <a:solidFill>
                <a:schemeClr val="bg2">
                  <a:lumMod val="90000"/>
                </a:schemeClr>
              </a:solidFill>
            </a:ln>
          </p:spPr>
          <p:txBody>
            <a:bodyPr wrap="square" rtlCol="0">
              <a:spAutoFit/>
            </a:bodyPr>
            <a:lstStyle/>
            <a:p>
              <a:r>
                <a:rPr lang="en-US" altLang="ko-KR" sz="1200" b="1" dirty="0">
                  <a:solidFill>
                    <a:schemeClr val="bg2">
                      <a:lumMod val="90000"/>
                    </a:schemeClr>
                  </a:solidFill>
                  <a:latin typeface="Times New Roman" panose="02020603050405020304" pitchFamily="18" charset="0"/>
                  <a:cs typeface="Times New Roman" panose="02020603050405020304" pitchFamily="18" charset="0"/>
                </a:rPr>
                <a:t>*Python</a:t>
              </a:r>
              <a:endParaRPr lang="ko-KR" altLang="en-US" sz="1200" b="1" dirty="0">
                <a:solidFill>
                  <a:schemeClr val="bg2">
                    <a:lumMod val="90000"/>
                  </a:schemeClr>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FA4E14D4-BAB0-308A-BA6D-49C734CFD4CB}"/>
              </a:ext>
            </a:extLst>
          </p:cNvPr>
          <p:cNvSpPr txBox="1"/>
          <p:nvPr/>
        </p:nvSpPr>
        <p:spPr>
          <a:xfrm>
            <a:off x="1265034" y="5707066"/>
            <a:ext cx="9792560" cy="889154"/>
          </a:xfrm>
          <a:prstGeom prst="rect">
            <a:avLst/>
          </a:prstGeom>
          <a:noFill/>
        </p:spPr>
        <p:txBody>
          <a:bodyPr wrap="square" rtlCol="0">
            <a:spAutoFit/>
          </a:bodyPr>
          <a:lstStyle/>
          <a:p>
            <a:pPr marL="285750" indent="-285750" algn="l">
              <a:lnSpc>
                <a:spcPct val="150000"/>
              </a:lnSpc>
              <a:buFont typeface="Wingdings" panose="05000000000000000000" pitchFamily="2" charset="2"/>
              <a:buChar char="ü"/>
            </a:pPr>
            <a:r>
              <a:rPr lang="en-US" altLang="ko-KR" sz="1200" dirty="0">
                <a:latin typeface="Times New Roman" panose="02020603050405020304" pitchFamily="18" charset="0"/>
                <a:cs typeface="Times New Roman" panose="02020603050405020304" pitchFamily="18" charset="0"/>
              </a:rPr>
              <a:t>Since MATLAB lacks Multi-Output Gaussian Process functions, separate GPR models were trained for each output variable.</a:t>
            </a:r>
          </a:p>
          <a:p>
            <a:pPr marL="285750" indent="-285750" algn="l">
              <a:lnSpc>
                <a:spcPct val="150000"/>
              </a:lnSpc>
              <a:buFont typeface="Wingdings" panose="05000000000000000000" pitchFamily="2" charset="2"/>
              <a:buChar char="ü"/>
            </a:pPr>
            <a:r>
              <a:rPr lang="en-US" altLang="ko-KR" sz="1200" dirty="0">
                <a:latin typeface="Times New Roman" panose="02020603050405020304" pitchFamily="18" charset="0"/>
                <a:cs typeface="Times New Roman" panose="02020603050405020304" pitchFamily="18" charset="0"/>
              </a:rPr>
              <a:t>Confidence intervals and predicted values can be compared to actual values.</a:t>
            </a:r>
          </a:p>
          <a:p>
            <a:pPr marL="285750" indent="-285750" algn="ctr">
              <a:lnSpc>
                <a:spcPct val="150000"/>
              </a:lnSpc>
              <a:buFont typeface="Wingdings" panose="05000000000000000000" pitchFamily="2" charset="2"/>
              <a:buChar char="ü"/>
            </a:pPr>
            <a:r>
              <a:rPr lang="en-US" altLang="ko-KR" sz="1200" dirty="0">
                <a:solidFill>
                  <a:srgbClr val="212121"/>
                </a:solidFill>
                <a:latin typeface="Times New Roman" panose="02020603050405020304" pitchFamily="18" charset="0"/>
                <a:cs typeface="Times New Roman" panose="02020603050405020304" pitchFamily="18" charset="0"/>
              </a:rPr>
              <a:t>GPR Average RMSE = 0.1174</a:t>
            </a:r>
          </a:p>
        </p:txBody>
      </p:sp>
      <p:pic>
        <p:nvPicPr>
          <p:cNvPr id="40" name="그림 39">
            <a:extLst>
              <a:ext uri="{FF2B5EF4-FFF2-40B4-BE49-F238E27FC236}">
                <a16:creationId xmlns:a16="http://schemas.microsoft.com/office/drawing/2014/main" id="{EDDEBA04-8D53-1E96-CC42-6394E1A4ABCB}"/>
              </a:ext>
            </a:extLst>
          </p:cNvPr>
          <p:cNvPicPr>
            <a:picLocks noChangeAspect="1"/>
          </p:cNvPicPr>
          <p:nvPr/>
        </p:nvPicPr>
        <p:blipFill>
          <a:blip r:embed="rId3"/>
          <a:stretch>
            <a:fillRect/>
          </a:stretch>
        </p:blipFill>
        <p:spPr>
          <a:xfrm>
            <a:off x="610262" y="2924468"/>
            <a:ext cx="5263012" cy="2665059"/>
          </a:xfrm>
          <a:prstGeom prst="rect">
            <a:avLst/>
          </a:prstGeom>
        </p:spPr>
      </p:pic>
      <p:pic>
        <p:nvPicPr>
          <p:cNvPr id="43" name="그림 42">
            <a:extLst>
              <a:ext uri="{FF2B5EF4-FFF2-40B4-BE49-F238E27FC236}">
                <a16:creationId xmlns:a16="http://schemas.microsoft.com/office/drawing/2014/main" id="{6F5EF24F-DE8E-57CC-ECD8-74B6A3EC8E0E}"/>
              </a:ext>
            </a:extLst>
          </p:cNvPr>
          <p:cNvPicPr>
            <a:picLocks noChangeAspect="1"/>
          </p:cNvPicPr>
          <p:nvPr/>
        </p:nvPicPr>
        <p:blipFill>
          <a:blip r:embed="rId4"/>
          <a:stretch>
            <a:fillRect/>
          </a:stretch>
        </p:blipFill>
        <p:spPr>
          <a:xfrm>
            <a:off x="6161314" y="3007228"/>
            <a:ext cx="5029450" cy="2664000"/>
          </a:xfrm>
          <a:prstGeom prst="rect">
            <a:avLst/>
          </a:prstGeom>
        </p:spPr>
      </p:pic>
    </p:spTree>
    <p:extLst>
      <p:ext uri="{BB962C8B-B14F-4D97-AF65-F5344CB8AC3E}">
        <p14:creationId xmlns:p14="http://schemas.microsoft.com/office/powerpoint/2010/main" val="1920193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D6ED-084B-D397-D871-3B6A0A0C7218}"/>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350F6CFD-98CA-D681-4FC2-2BFF99B8DF98}"/>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sp>
        <p:nvSpPr>
          <p:cNvPr id="32" name="직사각형 31">
            <a:extLst>
              <a:ext uri="{FF2B5EF4-FFF2-40B4-BE49-F238E27FC236}">
                <a16:creationId xmlns:a16="http://schemas.microsoft.com/office/drawing/2014/main" id="{C6CC8975-DAE7-03D5-FD81-AA2A40ECD29B}"/>
              </a:ext>
            </a:extLst>
          </p:cNvPr>
          <p:cNvSpPr/>
          <p:nvPr/>
        </p:nvSpPr>
        <p:spPr>
          <a:xfrm>
            <a:off x="4549412" y="926167"/>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tx1"/>
                </a:solidFill>
                <a:effectLst/>
                <a:latin typeface="Times New Roman" panose="02020603050405020304" pitchFamily="18" charset="0"/>
                <a:cs typeface="Times New Roman" panose="02020603050405020304" pitchFamily="18" charset="0"/>
              </a:rPr>
              <a:t>Train/Test Data Split</a:t>
            </a:r>
          </a:p>
        </p:txBody>
      </p:sp>
      <p:sp>
        <p:nvSpPr>
          <p:cNvPr id="33" name="직사각형 32">
            <a:extLst>
              <a:ext uri="{FF2B5EF4-FFF2-40B4-BE49-F238E27FC236}">
                <a16:creationId xmlns:a16="http://schemas.microsoft.com/office/drawing/2014/main" id="{2613525A-745A-17F0-9491-D112838AA596}"/>
              </a:ext>
            </a:extLst>
          </p:cNvPr>
          <p:cNvSpPr/>
          <p:nvPr/>
        </p:nvSpPr>
        <p:spPr>
          <a:xfrm>
            <a:off x="2637285" y="2268724"/>
            <a:ext cx="1105440" cy="363151"/>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GPR</a:t>
            </a:r>
          </a:p>
        </p:txBody>
      </p:sp>
      <p:sp>
        <p:nvSpPr>
          <p:cNvPr id="34" name="직사각형 33">
            <a:extLst>
              <a:ext uri="{FF2B5EF4-FFF2-40B4-BE49-F238E27FC236}">
                <a16:creationId xmlns:a16="http://schemas.microsoft.com/office/drawing/2014/main" id="{E246735A-70D3-4E6A-7648-4916D9444813}"/>
              </a:ext>
            </a:extLst>
          </p:cNvPr>
          <p:cNvSpPr/>
          <p:nvPr/>
        </p:nvSpPr>
        <p:spPr>
          <a:xfrm>
            <a:off x="3922944" y="2268723"/>
            <a:ext cx="1357687"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Linear</a:t>
            </a:r>
          </a:p>
          <a:p>
            <a:pPr algn="ctr"/>
            <a:r>
              <a:rPr lang="en-US" altLang="ko-KR" b="0" i="0" dirty="0">
                <a:solidFill>
                  <a:schemeClr val="tx1"/>
                </a:solidFill>
                <a:effectLst/>
                <a:latin typeface="Times New Roman" panose="02020603050405020304" pitchFamily="18" charset="0"/>
                <a:cs typeface="Times New Roman" panose="02020603050405020304" pitchFamily="18" charset="0"/>
              </a:rPr>
              <a:t>Regression</a:t>
            </a:r>
          </a:p>
        </p:txBody>
      </p:sp>
      <p:sp>
        <p:nvSpPr>
          <p:cNvPr id="35" name="직사각형 34">
            <a:extLst>
              <a:ext uri="{FF2B5EF4-FFF2-40B4-BE49-F238E27FC236}">
                <a16:creationId xmlns:a16="http://schemas.microsoft.com/office/drawing/2014/main" id="{D91DEB36-6C1A-0819-66A6-35F3F8816484}"/>
              </a:ext>
            </a:extLst>
          </p:cNvPr>
          <p:cNvSpPr/>
          <p:nvPr/>
        </p:nvSpPr>
        <p:spPr>
          <a:xfrm>
            <a:off x="5460850" y="2268723"/>
            <a:ext cx="1105440" cy="61065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tx1"/>
                </a:solidFill>
                <a:effectLst/>
                <a:latin typeface="Times New Roman" panose="02020603050405020304" pitchFamily="18" charset="0"/>
                <a:cs typeface="Times New Roman" panose="02020603050405020304" pitchFamily="18" charset="0"/>
              </a:rPr>
              <a:t>Random Forest</a:t>
            </a:r>
          </a:p>
        </p:txBody>
      </p:sp>
      <p:sp>
        <p:nvSpPr>
          <p:cNvPr id="36" name="직사각형 35">
            <a:extLst>
              <a:ext uri="{FF2B5EF4-FFF2-40B4-BE49-F238E27FC236}">
                <a16:creationId xmlns:a16="http://schemas.microsoft.com/office/drawing/2014/main" id="{E6C6B684-89E3-540D-43B6-C23582B412A1}"/>
              </a:ext>
            </a:extLst>
          </p:cNvPr>
          <p:cNvSpPr/>
          <p:nvPr/>
        </p:nvSpPr>
        <p:spPr>
          <a:xfrm>
            <a:off x="6746509" y="2268724"/>
            <a:ext cx="1105440" cy="36315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tx1"/>
                </a:solidFill>
                <a:effectLst/>
                <a:latin typeface="Times New Roman" panose="02020603050405020304" pitchFamily="18" charset="0"/>
                <a:cs typeface="Times New Roman" panose="02020603050405020304" pitchFamily="18" charset="0"/>
              </a:rPr>
              <a:t>SVR</a:t>
            </a:r>
          </a:p>
        </p:txBody>
      </p:sp>
      <p:sp>
        <p:nvSpPr>
          <p:cNvPr id="37" name="직사각형 36">
            <a:extLst>
              <a:ext uri="{FF2B5EF4-FFF2-40B4-BE49-F238E27FC236}">
                <a16:creationId xmlns:a16="http://schemas.microsoft.com/office/drawing/2014/main" id="{22328549-206D-5C65-C708-E9545E2A7736}"/>
              </a:ext>
            </a:extLst>
          </p:cNvPr>
          <p:cNvSpPr/>
          <p:nvPr/>
        </p:nvSpPr>
        <p:spPr>
          <a:xfrm>
            <a:off x="8032168" y="2261849"/>
            <a:ext cx="1105440" cy="363151"/>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MOGP</a:t>
            </a:r>
          </a:p>
        </p:txBody>
      </p:sp>
      <p:cxnSp>
        <p:nvCxnSpPr>
          <p:cNvPr id="38" name="직선 화살표 연결선 37">
            <a:extLst>
              <a:ext uri="{FF2B5EF4-FFF2-40B4-BE49-F238E27FC236}">
                <a16:creationId xmlns:a16="http://schemas.microsoft.com/office/drawing/2014/main" id="{3E6839FF-5BBC-9506-38E5-E6CACA4DADA1}"/>
              </a:ext>
            </a:extLst>
          </p:cNvPr>
          <p:cNvCxnSpPr>
            <a:cxnSpLocks/>
            <a:stCxn id="32" idx="2"/>
            <a:endCxn id="33" idx="0"/>
          </p:cNvCxnSpPr>
          <p:nvPr/>
        </p:nvCxnSpPr>
        <p:spPr>
          <a:xfrm flipH="1">
            <a:off x="3190005" y="1640748"/>
            <a:ext cx="2703347" cy="627976"/>
          </a:xfrm>
          <a:prstGeom prst="straightConnector1">
            <a:avLst/>
          </a:prstGeom>
          <a:ln>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E8018A35-E702-7FD4-78ED-84283FF9FC41}"/>
              </a:ext>
            </a:extLst>
          </p:cNvPr>
          <p:cNvCxnSpPr>
            <a:cxnSpLocks/>
            <a:stCxn id="32" idx="2"/>
            <a:endCxn id="34" idx="0"/>
          </p:cNvCxnSpPr>
          <p:nvPr/>
        </p:nvCxnSpPr>
        <p:spPr>
          <a:xfrm flipH="1">
            <a:off x="4601788" y="1640748"/>
            <a:ext cx="1291564" cy="6279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FA03EEE3-14EB-7970-BD79-480F8C035F95}"/>
              </a:ext>
            </a:extLst>
          </p:cNvPr>
          <p:cNvCxnSpPr>
            <a:cxnSpLocks/>
            <a:stCxn id="32" idx="2"/>
            <a:endCxn id="35" idx="0"/>
          </p:cNvCxnSpPr>
          <p:nvPr/>
        </p:nvCxnSpPr>
        <p:spPr>
          <a:xfrm>
            <a:off x="5893352" y="1640748"/>
            <a:ext cx="120218" cy="6279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E0909CFE-4602-2989-ADB9-7FE5B939AE61}"/>
              </a:ext>
            </a:extLst>
          </p:cNvPr>
          <p:cNvCxnSpPr>
            <a:cxnSpLocks/>
            <a:stCxn id="32" idx="2"/>
            <a:endCxn id="36" idx="0"/>
          </p:cNvCxnSpPr>
          <p:nvPr/>
        </p:nvCxnSpPr>
        <p:spPr>
          <a:xfrm>
            <a:off x="5893352" y="1640748"/>
            <a:ext cx="1405877" cy="6279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직선 화살표 연결선 49">
            <a:extLst>
              <a:ext uri="{FF2B5EF4-FFF2-40B4-BE49-F238E27FC236}">
                <a16:creationId xmlns:a16="http://schemas.microsoft.com/office/drawing/2014/main" id="{2F7C65B3-1C8E-123E-44A4-8F6479632411}"/>
              </a:ext>
            </a:extLst>
          </p:cNvPr>
          <p:cNvCxnSpPr>
            <a:cxnSpLocks/>
            <a:stCxn id="32" idx="2"/>
            <a:endCxn id="37" idx="0"/>
          </p:cNvCxnSpPr>
          <p:nvPr/>
        </p:nvCxnSpPr>
        <p:spPr>
          <a:xfrm>
            <a:off x="5893352" y="1640748"/>
            <a:ext cx="2691536" cy="621101"/>
          </a:xfrm>
          <a:prstGeom prst="straightConnector1">
            <a:avLst/>
          </a:prstGeom>
          <a:ln>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8DDFB3A-A886-515E-0762-C55DAD4FF6DD}"/>
              </a:ext>
            </a:extLst>
          </p:cNvPr>
          <p:cNvSpPr txBox="1"/>
          <p:nvPr/>
        </p:nvSpPr>
        <p:spPr>
          <a:xfrm>
            <a:off x="8193002" y="2638220"/>
            <a:ext cx="783771" cy="276999"/>
          </a:xfrm>
          <a:prstGeom prst="rect">
            <a:avLst/>
          </a:prstGeom>
          <a:noFill/>
          <a:ln>
            <a:solidFill>
              <a:schemeClr val="bg2">
                <a:lumMod val="90000"/>
              </a:schemeClr>
            </a:solidFill>
          </a:ln>
        </p:spPr>
        <p:txBody>
          <a:bodyPr wrap="square" rtlCol="0">
            <a:spAutoFit/>
          </a:bodyPr>
          <a:lstStyle/>
          <a:p>
            <a:r>
              <a:rPr lang="en-US" altLang="ko-KR" sz="1200" b="1" dirty="0">
                <a:solidFill>
                  <a:schemeClr val="bg2">
                    <a:lumMod val="90000"/>
                  </a:schemeClr>
                </a:solidFill>
                <a:latin typeface="Times New Roman" panose="02020603050405020304" pitchFamily="18" charset="0"/>
                <a:cs typeface="Times New Roman" panose="02020603050405020304" pitchFamily="18" charset="0"/>
              </a:rPr>
              <a:t>*Python</a:t>
            </a:r>
            <a:endParaRPr lang="ko-KR" altLang="en-US" sz="1200" b="1"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2DEFC30-1EAC-2068-AFB2-D6E031B15EBF}"/>
              </a:ext>
            </a:extLst>
          </p:cNvPr>
          <p:cNvSpPr txBox="1"/>
          <p:nvPr/>
        </p:nvSpPr>
        <p:spPr>
          <a:xfrm>
            <a:off x="1112356" y="4507539"/>
            <a:ext cx="10489093" cy="2118529"/>
          </a:xfrm>
          <a:prstGeom prst="rect">
            <a:avLst/>
          </a:prstGeom>
          <a:noFill/>
        </p:spPr>
        <p:txBody>
          <a:bodyPr wrap="square" rtlCol="0">
            <a:spAutoFit/>
          </a:bodyPr>
          <a:lstStyle/>
          <a:p>
            <a:pPr marL="285750" indent="-285750" algn="l">
              <a:lnSpc>
                <a:spcPct val="150000"/>
              </a:lnSpc>
              <a:buFont typeface="Wingdings" panose="05000000000000000000" pitchFamily="2" charset="2"/>
              <a:buChar char="ü"/>
            </a:pPr>
            <a:r>
              <a:rPr lang="en-US" altLang="ko-KR" dirty="0">
                <a:latin typeface="Times New Roman" panose="02020603050405020304" pitchFamily="18" charset="0"/>
                <a:cs typeface="Times New Roman" panose="02020603050405020304" pitchFamily="18" charset="0"/>
              </a:rPr>
              <a:t>Three additional regression models were trained to compare performance with Gaussian Process Regression (GPR).</a:t>
            </a:r>
          </a:p>
          <a:p>
            <a:pPr marL="285750" indent="-285750" algn="ctr">
              <a:lnSpc>
                <a:spcPct val="150000"/>
              </a:lnSpc>
              <a:buFont typeface="Wingdings" panose="05000000000000000000" pitchFamily="2" charset="2"/>
              <a:buChar char="ü"/>
            </a:pPr>
            <a:r>
              <a:rPr lang="en-US" altLang="ko-KR" dirty="0">
                <a:solidFill>
                  <a:srgbClr val="212121"/>
                </a:solidFill>
                <a:latin typeface="Times New Roman" panose="02020603050405020304" pitchFamily="18" charset="0"/>
                <a:cs typeface="Times New Roman" panose="02020603050405020304" pitchFamily="18" charset="0"/>
              </a:rPr>
              <a:t>Linear Regression Average RMSE = 0.1410</a:t>
            </a:r>
          </a:p>
          <a:p>
            <a:pPr marL="285750" indent="-285750" algn="ctr">
              <a:lnSpc>
                <a:spcPct val="150000"/>
              </a:lnSpc>
              <a:buFont typeface="Wingdings" panose="05000000000000000000" pitchFamily="2" charset="2"/>
              <a:buChar char="ü"/>
            </a:pPr>
            <a:r>
              <a:rPr lang="en-US" altLang="ko-KR" dirty="0">
                <a:solidFill>
                  <a:srgbClr val="212121"/>
                </a:solidFill>
                <a:latin typeface="Times New Roman" panose="02020603050405020304" pitchFamily="18" charset="0"/>
                <a:cs typeface="Times New Roman" panose="02020603050405020304" pitchFamily="18" charset="0"/>
              </a:rPr>
              <a:t>Random Forest Regression Average RMSE = 0.1159</a:t>
            </a:r>
          </a:p>
          <a:p>
            <a:pPr marL="285750" indent="-285750" algn="ctr">
              <a:lnSpc>
                <a:spcPct val="150000"/>
              </a:lnSpc>
              <a:buFont typeface="Wingdings" panose="05000000000000000000" pitchFamily="2" charset="2"/>
              <a:buChar char="ü"/>
            </a:pPr>
            <a:r>
              <a:rPr lang="en-US" altLang="ko-KR" dirty="0">
                <a:solidFill>
                  <a:srgbClr val="212121"/>
                </a:solidFill>
                <a:latin typeface="Times New Roman" panose="02020603050405020304" pitchFamily="18" charset="0"/>
                <a:cs typeface="Times New Roman" panose="02020603050405020304" pitchFamily="18" charset="0"/>
              </a:rPr>
              <a:t>SVR Average RMSE = 0.1441</a:t>
            </a:r>
          </a:p>
        </p:txBody>
      </p:sp>
      <p:pic>
        <p:nvPicPr>
          <p:cNvPr id="4" name="그림 3">
            <a:extLst>
              <a:ext uri="{FF2B5EF4-FFF2-40B4-BE49-F238E27FC236}">
                <a16:creationId xmlns:a16="http://schemas.microsoft.com/office/drawing/2014/main" id="{1764C90A-E1B8-5DE0-A360-4071C85AA3B0}"/>
              </a:ext>
            </a:extLst>
          </p:cNvPr>
          <p:cNvPicPr>
            <a:picLocks noChangeAspect="1"/>
          </p:cNvPicPr>
          <p:nvPr/>
        </p:nvPicPr>
        <p:blipFill>
          <a:blip r:embed="rId3"/>
          <a:stretch>
            <a:fillRect/>
          </a:stretch>
        </p:blipFill>
        <p:spPr>
          <a:xfrm>
            <a:off x="780162" y="3264560"/>
            <a:ext cx="3447910" cy="1046311"/>
          </a:xfrm>
          <a:prstGeom prst="rect">
            <a:avLst/>
          </a:prstGeom>
        </p:spPr>
      </p:pic>
      <p:pic>
        <p:nvPicPr>
          <p:cNvPr id="6" name="그림 5">
            <a:extLst>
              <a:ext uri="{FF2B5EF4-FFF2-40B4-BE49-F238E27FC236}">
                <a16:creationId xmlns:a16="http://schemas.microsoft.com/office/drawing/2014/main" id="{29EEDEA3-A958-5BAB-3C7B-CE0F363ADB11}"/>
              </a:ext>
            </a:extLst>
          </p:cNvPr>
          <p:cNvPicPr>
            <a:picLocks noChangeAspect="1"/>
          </p:cNvPicPr>
          <p:nvPr/>
        </p:nvPicPr>
        <p:blipFill>
          <a:blip r:embed="rId4"/>
          <a:stretch>
            <a:fillRect/>
          </a:stretch>
        </p:blipFill>
        <p:spPr>
          <a:xfrm>
            <a:off x="4388489" y="3284986"/>
            <a:ext cx="3250162" cy="1037745"/>
          </a:xfrm>
          <a:prstGeom prst="rect">
            <a:avLst/>
          </a:prstGeom>
        </p:spPr>
      </p:pic>
      <p:pic>
        <p:nvPicPr>
          <p:cNvPr id="8" name="그림 7">
            <a:extLst>
              <a:ext uri="{FF2B5EF4-FFF2-40B4-BE49-F238E27FC236}">
                <a16:creationId xmlns:a16="http://schemas.microsoft.com/office/drawing/2014/main" id="{FB85F9F8-AD6C-5B5F-E719-9312A853FE3A}"/>
              </a:ext>
            </a:extLst>
          </p:cNvPr>
          <p:cNvPicPr>
            <a:picLocks noChangeAspect="1"/>
          </p:cNvPicPr>
          <p:nvPr/>
        </p:nvPicPr>
        <p:blipFill>
          <a:blip r:embed="rId5"/>
          <a:stretch>
            <a:fillRect/>
          </a:stretch>
        </p:blipFill>
        <p:spPr>
          <a:xfrm>
            <a:off x="7838701" y="3264561"/>
            <a:ext cx="2691536" cy="1065100"/>
          </a:xfrm>
          <a:prstGeom prst="rect">
            <a:avLst/>
          </a:prstGeom>
        </p:spPr>
      </p:pic>
    </p:spTree>
    <p:extLst>
      <p:ext uri="{BB962C8B-B14F-4D97-AF65-F5344CB8AC3E}">
        <p14:creationId xmlns:p14="http://schemas.microsoft.com/office/powerpoint/2010/main" val="2695622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BEB50-BCE5-78CE-B26B-CE66C7B59A34}"/>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EA2D6A9A-9161-6209-F33B-5DC074D8759B}"/>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a:t>
            </a:r>
          </a:p>
        </p:txBody>
      </p:sp>
      <p:sp>
        <p:nvSpPr>
          <p:cNvPr id="32" name="직사각형 31">
            <a:extLst>
              <a:ext uri="{FF2B5EF4-FFF2-40B4-BE49-F238E27FC236}">
                <a16:creationId xmlns:a16="http://schemas.microsoft.com/office/drawing/2014/main" id="{B46EA339-3174-5BA6-6AF0-B5DDC531D509}"/>
              </a:ext>
            </a:extLst>
          </p:cNvPr>
          <p:cNvSpPr/>
          <p:nvPr/>
        </p:nvSpPr>
        <p:spPr>
          <a:xfrm>
            <a:off x="4549412" y="926167"/>
            <a:ext cx="2687880" cy="71458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tx1"/>
                </a:solidFill>
                <a:effectLst/>
                <a:latin typeface="Times New Roman" panose="02020603050405020304" pitchFamily="18" charset="0"/>
                <a:cs typeface="Times New Roman" panose="02020603050405020304" pitchFamily="18" charset="0"/>
              </a:rPr>
              <a:t>Train/Test Data Split</a:t>
            </a:r>
          </a:p>
        </p:txBody>
      </p:sp>
      <p:sp>
        <p:nvSpPr>
          <p:cNvPr id="33" name="직사각형 32">
            <a:extLst>
              <a:ext uri="{FF2B5EF4-FFF2-40B4-BE49-F238E27FC236}">
                <a16:creationId xmlns:a16="http://schemas.microsoft.com/office/drawing/2014/main" id="{554996A4-D4E9-D1E1-AAEC-91C320379156}"/>
              </a:ext>
            </a:extLst>
          </p:cNvPr>
          <p:cNvSpPr/>
          <p:nvPr/>
        </p:nvSpPr>
        <p:spPr>
          <a:xfrm>
            <a:off x="2637285" y="2268724"/>
            <a:ext cx="1105440" cy="363151"/>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GPR</a:t>
            </a:r>
          </a:p>
        </p:txBody>
      </p:sp>
      <p:sp>
        <p:nvSpPr>
          <p:cNvPr id="34" name="직사각형 33">
            <a:extLst>
              <a:ext uri="{FF2B5EF4-FFF2-40B4-BE49-F238E27FC236}">
                <a16:creationId xmlns:a16="http://schemas.microsoft.com/office/drawing/2014/main" id="{853E2D57-9402-798F-E701-F61B1687EDCD}"/>
              </a:ext>
            </a:extLst>
          </p:cNvPr>
          <p:cNvSpPr/>
          <p:nvPr/>
        </p:nvSpPr>
        <p:spPr>
          <a:xfrm>
            <a:off x="3922944" y="2268723"/>
            <a:ext cx="1357687" cy="610658"/>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2">
                    <a:lumMod val="90000"/>
                  </a:schemeClr>
                </a:solidFill>
                <a:latin typeface="Times New Roman" panose="02020603050405020304" pitchFamily="18" charset="0"/>
                <a:cs typeface="Times New Roman" panose="02020603050405020304" pitchFamily="18" charset="0"/>
              </a:rPr>
              <a:t>Linear</a:t>
            </a:r>
          </a:p>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Regression</a:t>
            </a:r>
          </a:p>
        </p:txBody>
      </p:sp>
      <p:sp>
        <p:nvSpPr>
          <p:cNvPr id="35" name="직사각형 34">
            <a:extLst>
              <a:ext uri="{FF2B5EF4-FFF2-40B4-BE49-F238E27FC236}">
                <a16:creationId xmlns:a16="http://schemas.microsoft.com/office/drawing/2014/main" id="{64991989-F4ED-174D-6579-79575FE48C65}"/>
              </a:ext>
            </a:extLst>
          </p:cNvPr>
          <p:cNvSpPr/>
          <p:nvPr/>
        </p:nvSpPr>
        <p:spPr>
          <a:xfrm>
            <a:off x="5460850" y="2268723"/>
            <a:ext cx="1105440" cy="610658"/>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Random Forest</a:t>
            </a:r>
          </a:p>
        </p:txBody>
      </p:sp>
      <p:sp>
        <p:nvSpPr>
          <p:cNvPr id="36" name="직사각형 35">
            <a:extLst>
              <a:ext uri="{FF2B5EF4-FFF2-40B4-BE49-F238E27FC236}">
                <a16:creationId xmlns:a16="http://schemas.microsoft.com/office/drawing/2014/main" id="{D3B73D99-86FB-180E-BAE4-A7A38A79C14D}"/>
              </a:ext>
            </a:extLst>
          </p:cNvPr>
          <p:cNvSpPr/>
          <p:nvPr/>
        </p:nvSpPr>
        <p:spPr>
          <a:xfrm>
            <a:off x="6746509" y="2268724"/>
            <a:ext cx="1105440" cy="363151"/>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bg2">
                    <a:lumMod val="90000"/>
                  </a:schemeClr>
                </a:solidFill>
                <a:effectLst/>
                <a:latin typeface="Times New Roman" panose="02020603050405020304" pitchFamily="18" charset="0"/>
                <a:cs typeface="Times New Roman" panose="02020603050405020304" pitchFamily="18" charset="0"/>
              </a:rPr>
              <a:t>SVR</a:t>
            </a:r>
          </a:p>
        </p:txBody>
      </p:sp>
      <p:sp>
        <p:nvSpPr>
          <p:cNvPr id="37" name="직사각형 36">
            <a:extLst>
              <a:ext uri="{FF2B5EF4-FFF2-40B4-BE49-F238E27FC236}">
                <a16:creationId xmlns:a16="http://schemas.microsoft.com/office/drawing/2014/main" id="{2F97AF50-DECE-632C-5AFE-6F399852E056}"/>
              </a:ext>
            </a:extLst>
          </p:cNvPr>
          <p:cNvSpPr/>
          <p:nvPr/>
        </p:nvSpPr>
        <p:spPr>
          <a:xfrm>
            <a:off x="8032168" y="2261849"/>
            <a:ext cx="1105440" cy="3631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0" i="0" dirty="0">
                <a:solidFill>
                  <a:schemeClr val="tx1"/>
                </a:solidFill>
                <a:effectLst/>
                <a:latin typeface="Times New Roman" panose="02020603050405020304" pitchFamily="18" charset="0"/>
                <a:cs typeface="Times New Roman" panose="02020603050405020304" pitchFamily="18" charset="0"/>
              </a:rPr>
              <a:t>MOGP</a:t>
            </a:r>
          </a:p>
        </p:txBody>
      </p:sp>
      <p:cxnSp>
        <p:nvCxnSpPr>
          <p:cNvPr id="38" name="직선 화살표 연결선 37">
            <a:extLst>
              <a:ext uri="{FF2B5EF4-FFF2-40B4-BE49-F238E27FC236}">
                <a16:creationId xmlns:a16="http://schemas.microsoft.com/office/drawing/2014/main" id="{D8E1EB81-9C13-18D7-B14D-3809F5BD6377}"/>
              </a:ext>
            </a:extLst>
          </p:cNvPr>
          <p:cNvCxnSpPr>
            <a:cxnSpLocks/>
            <a:stCxn id="32" idx="2"/>
            <a:endCxn id="33" idx="0"/>
          </p:cNvCxnSpPr>
          <p:nvPr/>
        </p:nvCxnSpPr>
        <p:spPr>
          <a:xfrm flipH="1">
            <a:off x="3190005" y="1640748"/>
            <a:ext cx="2703347" cy="627976"/>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1517ADB3-33F3-5F83-A88D-4B2101D2C988}"/>
              </a:ext>
            </a:extLst>
          </p:cNvPr>
          <p:cNvCxnSpPr>
            <a:cxnSpLocks/>
            <a:stCxn id="32" idx="2"/>
            <a:endCxn id="34" idx="0"/>
          </p:cNvCxnSpPr>
          <p:nvPr/>
        </p:nvCxnSpPr>
        <p:spPr>
          <a:xfrm flipH="1">
            <a:off x="4601788" y="1640748"/>
            <a:ext cx="1291564" cy="627975"/>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8DD53D35-294A-28DD-96E7-FFB43BFAFE37}"/>
              </a:ext>
            </a:extLst>
          </p:cNvPr>
          <p:cNvCxnSpPr>
            <a:cxnSpLocks/>
            <a:stCxn id="32" idx="2"/>
            <a:endCxn id="35" idx="0"/>
          </p:cNvCxnSpPr>
          <p:nvPr/>
        </p:nvCxnSpPr>
        <p:spPr>
          <a:xfrm>
            <a:off x="5893352" y="1640748"/>
            <a:ext cx="120218" cy="627975"/>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6AA454E7-D342-D2EE-6A77-978FD86C279C}"/>
              </a:ext>
            </a:extLst>
          </p:cNvPr>
          <p:cNvCxnSpPr>
            <a:cxnSpLocks/>
            <a:stCxn id="32" idx="2"/>
            <a:endCxn id="36" idx="0"/>
          </p:cNvCxnSpPr>
          <p:nvPr/>
        </p:nvCxnSpPr>
        <p:spPr>
          <a:xfrm>
            <a:off x="5893352" y="1640748"/>
            <a:ext cx="1405877" cy="627976"/>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직선 화살표 연결선 49">
            <a:extLst>
              <a:ext uri="{FF2B5EF4-FFF2-40B4-BE49-F238E27FC236}">
                <a16:creationId xmlns:a16="http://schemas.microsoft.com/office/drawing/2014/main" id="{7C3C0034-B722-7AC0-1C82-5DEA841722C6}"/>
              </a:ext>
            </a:extLst>
          </p:cNvPr>
          <p:cNvCxnSpPr>
            <a:cxnSpLocks/>
            <a:stCxn id="32" idx="2"/>
            <a:endCxn id="37" idx="0"/>
          </p:cNvCxnSpPr>
          <p:nvPr/>
        </p:nvCxnSpPr>
        <p:spPr>
          <a:xfrm>
            <a:off x="5893352" y="1640748"/>
            <a:ext cx="2691536" cy="6211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0844A73A-9372-EB2F-30E0-024B7E4C8B2F}"/>
              </a:ext>
            </a:extLst>
          </p:cNvPr>
          <p:cNvSpPr txBox="1"/>
          <p:nvPr/>
        </p:nvSpPr>
        <p:spPr>
          <a:xfrm>
            <a:off x="8193002" y="2638220"/>
            <a:ext cx="783771" cy="276999"/>
          </a:xfrm>
          <a:prstGeom prst="rect">
            <a:avLst/>
          </a:prstGeom>
          <a:noFill/>
          <a:ln>
            <a:solidFill>
              <a:schemeClr val="tx1"/>
            </a:solidFill>
          </a:ln>
        </p:spPr>
        <p:txBody>
          <a:bodyPr wrap="square" rtlCol="0">
            <a:spAutoFit/>
          </a:bodyPr>
          <a:lstStyle/>
          <a:p>
            <a:r>
              <a:rPr lang="en-US" altLang="ko-KR" sz="1200" b="1" dirty="0">
                <a:latin typeface="Times New Roman" panose="02020603050405020304" pitchFamily="18" charset="0"/>
                <a:cs typeface="Times New Roman" panose="02020603050405020304" pitchFamily="18" charset="0"/>
              </a:rPr>
              <a:t>*Python</a:t>
            </a:r>
            <a:endParaRPr lang="ko-KR" altLang="en-US" sz="12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3AF9856-01DF-2105-3DED-3CA53BD7D0A6}"/>
              </a:ext>
            </a:extLst>
          </p:cNvPr>
          <p:cNvSpPr txBox="1"/>
          <p:nvPr/>
        </p:nvSpPr>
        <p:spPr>
          <a:xfrm>
            <a:off x="190500" y="5703565"/>
            <a:ext cx="11893550" cy="872034"/>
          </a:xfrm>
          <a:prstGeom prst="rect">
            <a:avLst/>
          </a:prstGeom>
          <a:noFill/>
        </p:spPr>
        <p:txBody>
          <a:bodyPr wrap="square" rtlCol="0">
            <a:spAutoFit/>
          </a:bodyPr>
          <a:lstStyle/>
          <a:p>
            <a:pPr marL="285750" indent="-285750" algn="l">
              <a:lnSpc>
                <a:spcPct val="150000"/>
              </a:lnSpc>
              <a:buFont typeface="Wingdings" panose="05000000000000000000" pitchFamily="2" charset="2"/>
              <a:buChar char="ü"/>
            </a:pPr>
            <a:r>
              <a:rPr lang="en-US" altLang="ko-KR" dirty="0">
                <a:solidFill>
                  <a:srgbClr val="212121"/>
                </a:solidFill>
                <a:latin typeface="Times New Roman" panose="02020603050405020304" pitchFamily="18" charset="0"/>
                <a:cs typeface="Times New Roman" panose="02020603050405020304" pitchFamily="18" charset="0"/>
              </a:rPr>
              <a:t>MATLAB does not support Multi-Output Gaussian Process (MOGP), but Python does through the </a:t>
            </a:r>
            <a:r>
              <a:rPr lang="en-US" altLang="ko-KR" dirty="0" err="1">
                <a:solidFill>
                  <a:srgbClr val="212121"/>
                </a:solidFill>
                <a:latin typeface="Times New Roman" panose="02020603050405020304" pitchFamily="18" charset="0"/>
                <a:cs typeface="Times New Roman" panose="02020603050405020304" pitchFamily="18" charset="0"/>
              </a:rPr>
              <a:t>GPy</a:t>
            </a:r>
            <a:r>
              <a:rPr lang="en-US" altLang="ko-KR" dirty="0">
                <a:solidFill>
                  <a:srgbClr val="212121"/>
                </a:solidFill>
                <a:latin typeface="Times New Roman" panose="02020603050405020304" pitchFamily="18" charset="0"/>
                <a:cs typeface="Times New Roman" panose="02020603050405020304" pitchFamily="18" charset="0"/>
              </a:rPr>
              <a:t> module.</a:t>
            </a:r>
          </a:p>
          <a:p>
            <a:pPr marL="285750" indent="-285750" algn="l">
              <a:lnSpc>
                <a:spcPct val="150000"/>
              </a:lnSpc>
              <a:buFont typeface="Wingdings" panose="05000000000000000000" pitchFamily="2" charset="2"/>
              <a:buChar char="ü"/>
            </a:pPr>
            <a:r>
              <a:rPr lang="en-US" altLang="ko-KR" dirty="0">
                <a:solidFill>
                  <a:srgbClr val="212121"/>
                </a:solidFill>
                <a:latin typeface="Times New Roman" panose="02020603050405020304" pitchFamily="18" charset="0"/>
                <a:cs typeface="Times New Roman" panose="02020603050405020304" pitchFamily="18" charset="0"/>
              </a:rPr>
              <a:t>MOGP Average RMSE = 0.1188</a:t>
            </a:r>
          </a:p>
        </p:txBody>
      </p:sp>
      <p:pic>
        <p:nvPicPr>
          <p:cNvPr id="5" name="그림 4">
            <a:extLst>
              <a:ext uri="{FF2B5EF4-FFF2-40B4-BE49-F238E27FC236}">
                <a16:creationId xmlns:a16="http://schemas.microsoft.com/office/drawing/2014/main" id="{1FEA36EB-52E6-42E6-BB36-208C8F6BCD5D}"/>
              </a:ext>
            </a:extLst>
          </p:cNvPr>
          <p:cNvPicPr>
            <a:picLocks noChangeAspect="1"/>
          </p:cNvPicPr>
          <p:nvPr/>
        </p:nvPicPr>
        <p:blipFill>
          <a:blip r:embed="rId3"/>
          <a:stretch>
            <a:fillRect/>
          </a:stretch>
        </p:blipFill>
        <p:spPr>
          <a:xfrm>
            <a:off x="822157" y="3041103"/>
            <a:ext cx="5024907" cy="2707325"/>
          </a:xfrm>
          <a:prstGeom prst="rect">
            <a:avLst/>
          </a:prstGeom>
        </p:spPr>
      </p:pic>
      <p:pic>
        <p:nvPicPr>
          <p:cNvPr id="9" name="그림 8">
            <a:extLst>
              <a:ext uri="{FF2B5EF4-FFF2-40B4-BE49-F238E27FC236}">
                <a16:creationId xmlns:a16="http://schemas.microsoft.com/office/drawing/2014/main" id="{72F4A951-5543-5FF5-0EA7-B96D730D78A0}"/>
              </a:ext>
            </a:extLst>
          </p:cNvPr>
          <p:cNvPicPr>
            <a:picLocks noChangeAspect="1"/>
          </p:cNvPicPr>
          <p:nvPr/>
        </p:nvPicPr>
        <p:blipFill>
          <a:blip r:embed="rId4"/>
          <a:stretch>
            <a:fillRect/>
          </a:stretch>
        </p:blipFill>
        <p:spPr>
          <a:xfrm>
            <a:off x="6096000" y="3039403"/>
            <a:ext cx="5066016" cy="2700000"/>
          </a:xfrm>
          <a:prstGeom prst="rect">
            <a:avLst/>
          </a:prstGeom>
        </p:spPr>
      </p:pic>
    </p:spTree>
    <p:extLst>
      <p:ext uri="{BB962C8B-B14F-4D97-AF65-F5344CB8AC3E}">
        <p14:creationId xmlns:p14="http://schemas.microsoft.com/office/powerpoint/2010/main" val="126348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D787-864E-9428-C42B-9E15DA752830}"/>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427C8E94-7E4F-634E-3273-066B6584D53D}"/>
              </a:ext>
            </a:extLst>
          </p:cNvPr>
          <p:cNvSpPr txBox="1"/>
          <p:nvPr/>
        </p:nvSpPr>
        <p:spPr>
          <a:xfrm>
            <a:off x="281664" y="327897"/>
            <a:ext cx="863545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5. Additional Research – Result &amp; Discussion</a:t>
            </a:r>
          </a:p>
        </p:txBody>
      </p:sp>
      <p:graphicFrame>
        <p:nvGraphicFramePr>
          <p:cNvPr id="5" name="표 4">
            <a:extLst>
              <a:ext uri="{FF2B5EF4-FFF2-40B4-BE49-F238E27FC236}">
                <a16:creationId xmlns:a16="http://schemas.microsoft.com/office/drawing/2014/main" id="{D5B40F52-26E8-DD09-B32E-5F2AA1D7555B}"/>
              </a:ext>
            </a:extLst>
          </p:cNvPr>
          <p:cNvGraphicFramePr>
            <a:graphicFrameLocks noGrp="1"/>
          </p:cNvGraphicFramePr>
          <p:nvPr>
            <p:extLst>
              <p:ext uri="{D42A27DB-BD31-4B8C-83A1-F6EECF244321}">
                <p14:modId xmlns:p14="http://schemas.microsoft.com/office/powerpoint/2010/main" val="224661229"/>
              </p:ext>
            </p:extLst>
          </p:nvPr>
        </p:nvGraphicFramePr>
        <p:xfrm>
          <a:off x="1574417" y="1359060"/>
          <a:ext cx="8805588" cy="889000"/>
        </p:xfrm>
        <a:graphic>
          <a:graphicData uri="http://schemas.openxmlformats.org/drawingml/2006/table">
            <a:tbl>
              <a:tblPr firstRow="1" bandRow="1">
                <a:tableStyleId>{5C22544A-7EE6-4342-B048-85BDC9FD1C3A}</a:tableStyleId>
              </a:tblPr>
              <a:tblGrid>
                <a:gridCol w="1467598">
                  <a:extLst>
                    <a:ext uri="{9D8B030D-6E8A-4147-A177-3AD203B41FA5}">
                      <a16:colId xmlns:a16="http://schemas.microsoft.com/office/drawing/2014/main" val="238741718"/>
                    </a:ext>
                  </a:extLst>
                </a:gridCol>
                <a:gridCol w="1467598">
                  <a:extLst>
                    <a:ext uri="{9D8B030D-6E8A-4147-A177-3AD203B41FA5}">
                      <a16:colId xmlns:a16="http://schemas.microsoft.com/office/drawing/2014/main" val="1771777260"/>
                    </a:ext>
                  </a:extLst>
                </a:gridCol>
                <a:gridCol w="1467598">
                  <a:extLst>
                    <a:ext uri="{9D8B030D-6E8A-4147-A177-3AD203B41FA5}">
                      <a16:colId xmlns:a16="http://schemas.microsoft.com/office/drawing/2014/main" val="1004181854"/>
                    </a:ext>
                  </a:extLst>
                </a:gridCol>
                <a:gridCol w="1467598">
                  <a:extLst>
                    <a:ext uri="{9D8B030D-6E8A-4147-A177-3AD203B41FA5}">
                      <a16:colId xmlns:a16="http://schemas.microsoft.com/office/drawing/2014/main" val="2349380504"/>
                    </a:ext>
                  </a:extLst>
                </a:gridCol>
                <a:gridCol w="1467598">
                  <a:extLst>
                    <a:ext uri="{9D8B030D-6E8A-4147-A177-3AD203B41FA5}">
                      <a16:colId xmlns:a16="http://schemas.microsoft.com/office/drawing/2014/main" val="382187800"/>
                    </a:ext>
                  </a:extLst>
                </a:gridCol>
                <a:gridCol w="1467598">
                  <a:extLst>
                    <a:ext uri="{9D8B030D-6E8A-4147-A177-3AD203B41FA5}">
                      <a16:colId xmlns:a16="http://schemas.microsoft.com/office/drawing/2014/main" val="2522782392"/>
                    </a:ext>
                  </a:extLst>
                </a:gridCol>
              </a:tblGrid>
              <a:tr h="370840">
                <a:tc>
                  <a:txBody>
                    <a:bodyPr/>
                    <a:lstStyle/>
                    <a:p>
                      <a:pPr algn="ctr" latinLnBrk="1"/>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GPR</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Linear Regression</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Random Forest</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SVR</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MOGP</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397801"/>
                  </a:ext>
                </a:extLst>
              </a:tr>
              <a:tr h="370840">
                <a:tc>
                  <a:txBody>
                    <a:bodyPr/>
                    <a:lstStyle/>
                    <a:p>
                      <a:pPr algn="ctr" latinLnBrk="1"/>
                      <a:r>
                        <a:rPr lang="en-US" altLang="ko-KR" sz="1400" b="1" dirty="0">
                          <a:solidFill>
                            <a:schemeClr val="tx1"/>
                          </a:solidFill>
                        </a:rPr>
                        <a:t>RMSE</a:t>
                      </a:r>
                      <a:endParaRPr lang="ko-KR"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0.1174</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rPr>
                        <a:t>0.1405</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rPr>
                        <a:t>0.1180</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rPr>
                        <a:t>0.1424</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rPr>
                        <a:t>0.1188</a:t>
                      </a:r>
                      <a:endParaRPr lang="ko-KR"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8544024"/>
                  </a:ext>
                </a:extLst>
              </a:tr>
            </a:tbl>
          </a:graphicData>
        </a:graphic>
      </p:graphicFrame>
      <p:sp>
        <p:nvSpPr>
          <p:cNvPr id="7" name="TextBox 6">
            <a:extLst>
              <a:ext uri="{FF2B5EF4-FFF2-40B4-BE49-F238E27FC236}">
                <a16:creationId xmlns:a16="http://schemas.microsoft.com/office/drawing/2014/main" id="{7F025B77-DEE7-CEFE-DAAC-87D43E548A91}"/>
              </a:ext>
            </a:extLst>
          </p:cNvPr>
          <p:cNvSpPr txBox="1"/>
          <p:nvPr/>
        </p:nvSpPr>
        <p:spPr>
          <a:xfrm>
            <a:off x="1194787" y="2389724"/>
            <a:ext cx="9802426" cy="4148700"/>
          </a:xfrm>
          <a:prstGeom prst="rect">
            <a:avLst/>
          </a:prstGeom>
          <a:noFill/>
        </p:spPr>
        <p:txBody>
          <a:bodyPr wrap="square" rtlCol="0">
            <a:spAutoFit/>
          </a:bodyPr>
          <a:lstStyle/>
          <a:p>
            <a:pPr marL="285750" indent="-285750">
              <a:lnSpc>
                <a:spcPct val="125000"/>
              </a:lnSpc>
              <a:buFont typeface="Wingdings" panose="05000000000000000000" pitchFamily="2" charset="2"/>
              <a:buChar char="ü"/>
            </a:pPr>
            <a:r>
              <a:rPr lang="en-US" altLang="ko-KR" sz="1600" b="1" dirty="0">
                <a:latin typeface="Times New Roman" panose="02020603050405020304" pitchFamily="18" charset="0"/>
                <a:cs typeface="Times New Roman" panose="02020603050405020304" pitchFamily="18" charset="0"/>
              </a:rPr>
              <a:t>Advantages of GPR/MOGP Over Other Regression Models</a:t>
            </a:r>
            <a:endParaRPr lang="en-US" altLang="ko-KR" sz="1600" b="1" dirty="0">
              <a:solidFill>
                <a:srgbClr val="212121"/>
              </a:solidFill>
              <a:latin typeface="Times New Roman" panose="02020603050405020304" pitchFamily="18" charset="0"/>
              <a:cs typeface="Times New Roman" panose="02020603050405020304" pitchFamily="18" charset="0"/>
            </a:endParaRPr>
          </a:p>
          <a:p>
            <a:pPr marL="800100" lvl="1" indent="-342900">
              <a:lnSpc>
                <a:spcPct val="125000"/>
              </a:lnSpc>
              <a:buFont typeface="+mj-ea"/>
              <a:buAutoNum type="circleNumDbPlain"/>
            </a:pPr>
            <a:r>
              <a:rPr lang="en-US" altLang="ko-KR" sz="1200" b="1" dirty="0">
                <a:latin typeface="Times New Roman" panose="02020603050405020304" pitchFamily="18" charset="0"/>
                <a:cs typeface="Times New Roman" panose="02020603050405020304" pitchFamily="18" charset="0"/>
              </a:rPr>
              <a:t>Interdependency Modeling:</a:t>
            </a:r>
            <a:r>
              <a:rPr lang="en-US" altLang="ko-KR" sz="1200" dirty="0">
                <a:latin typeface="Times New Roman" panose="02020603050405020304" pitchFamily="18" charset="0"/>
                <a:cs typeface="Times New Roman" panose="02020603050405020304" pitchFamily="18" charset="0"/>
              </a:rPr>
              <a:t> MOGP captures relationships between multiple output variables, improving accuracy.</a:t>
            </a:r>
          </a:p>
          <a:p>
            <a:pPr marL="800100" lvl="1" indent="-342900">
              <a:lnSpc>
                <a:spcPct val="125000"/>
              </a:lnSpc>
              <a:buFont typeface="+mj-ea"/>
              <a:buAutoNum type="circleNumDbPlain"/>
            </a:pPr>
            <a:r>
              <a:rPr lang="en-US" altLang="ko-KR" sz="1200" b="1" dirty="0">
                <a:latin typeface="Times New Roman" panose="02020603050405020304" pitchFamily="18" charset="0"/>
                <a:cs typeface="Times New Roman" panose="02020603050405020304" pitchFamily="18" charset="0"/>
              </a:rPr>
              <a:t>Uncertainty Estimation:</a:t>
            </a:r>
            <a:r>
              <a:rPr lang="en-US" altLang="ko-KR" sz="1200" dirty="0">
                <a:latin typeface="Times New Roman" panose="02020603050405020304" pitchFamily="18" charset="0"/>
                <a:cs typeface="Times New Roman" panose="02020603050405020304" pitchFamily="18" charset="0"/>
              </a:rPr>
              <a:t> Provides confidence intervals, enhancing reliability in applications like fault detection.</a:t>
            </a:r>
          </a:p>
          <a:p>
            <a:pPr marL="800100" lvl="1" indent="-342900">
              <a:lnSpc>
                <a:spcPct val="125000"/>
              </a:lnSpc>
              <a:buFont typeface="+mj-ea"/>
              <a:buAutoNum type="circleNumDbPlain"/>
            </a:pPr>
            <a:r>
              <a:rPr lang="en-US" altLang="ko-KR" sz="1200" b="1" dirty="0">
                <a:latin typeface="Times New Roman" panose="02020603050405020304" pitchFamily="18" charset="0"/>
                <a:cs typeface="Times New Roman" panose="02020603050405020304" pitchFamily="18" charset="0"/>
              </a:rPr>
              <a:t>Non-Linear Capability:</a:t>
            </a:r>
            <a:r>
              <a:rPr lang="en-US" altLang="ko-KR" sz="1200" dirty="0">
                <a:latin typeface="Times New Roman" panose="02020603050405020304" pitchFamily="18" charset="0"/>
                <a:cs typeface="Times New Roman" panose="02020603050405020304" pitchFamily="18" charset="0"/>
              </a:rPr>
              <a:t> GPR’s kernel-based approach effectively models complex, non-linear relationships.</a:t>
            </a:r>
          </a:p>
          <a:p>
            <a:pPr marL="800100" lvl="1" indent="-342900">
              <a:lnSpc>
                <a:spcPct val="125000"/>
              </a:lnSpc>
              <a:buFont typeface="+mj-ea"/>
              <a:buAutoNum type="circleNumDbPlain"/>
            </a:pPr>
            <a:endParaRPr lang="en-US" altLang="ko-KR" sz="1200" dirty="0">
              <a:solidFill>
                <a:srgbClr val="212121"/>
              </a:solidFill>
              <a:latin typeface="Times New Roman" panose="02020603050405020304" pitchFamily="18" charset="0"/>
              <a:cs typeface="Times New Roman" panose="02020603050405020304" pitchFamily="18" charset="0"/>
            </a:endParaRPr>
          </a:p>
          <a:p>
            <a:pPr marL="285750" indent="-285750">
              <a:lnSpc>
                <a:spcPct val="125000"/>
              </a:lnSpc>
              <a:buFont typeface="Wingdings" panose="05000000000000000000" pitchFamily="2" charset="2"/>
              <a:buChar char="ü"/>
            </a:pPr>
            <a:r>
              <a:rPr lang="en-US" altLang="ko-KR" sz="1600" b="1" dirty="0">
                <a:latin typeface="Times New Roman" panose="02020603050405020304" pitchFamily="18" charset="0"/>
                <a:cs typeface="Times New Roman" panose="02020603050405020304" pitchFamily="18" charset="0"/>
              </a:rPr>
              <a:t>Computational Considerations of GPR/MOGP</a:t>
            </a:r>
            <a:endParaRPr lang="en-US" altLang="ko-KR" sz="1600" b="1" dirty="0">
              <a:solidFill>
                <a:srgbClr val="212121"/>
              </a:solidFill>
              <a:latin typeface="Times New Roman" panose="02020603050405020304" pitchFamily="18" charset="0"/>
              <a:cs typeface="Times New Roman" panose="02020603050405020304" pitchFamily="18" charset="0"/>
            </a:endParaRPr>
          </a:p>
          <a:p>
            <a:pPr marL="800100" lvl="1" indent="-342900">
              <a:lnSpc>
                <a:spcPct val="125000"/>
              </a:lnSpc>
              <a:buFont typeface="+mj-ea"/>
              <a:buAutoNum type="circleNumDbPlain"/>
            </a:pPr>
            <a:r>
              <a:rPr lang="en-US" altLang="ko-KR" sz="1200" b="1" dirty="0">
                <a:latin typeface="Times New Roman" panose="02020603050405020304" pitchFamily="18" charset="0"/>
                <a:cs typeface="Times New Roman" panose="02020603050405020304" pitchFamily="18" charset="0"/>
              </a:rPr>
              <a:t>High Cost:</a:t>
            </a:r>
            <a:r>
              <a:rPr lang="en-US" altLang="ko-KR" sz="1200" dirty="0">
                <a:latin typeface="Times New Roman" panose="02020603050405020304" pitchFamily="18" charset="0"/>
                <a:cs typeface="Times New Roman" panose="02020603050405020304" pitchFamily="18" charset="0"/>
              </a:rPr>
              <a:t> GPR/MOGP is computationally intensive due to the large kernel matrix.</a:t>
            </a:r>
          </a:p>
          <a:p>
            <a:pPr marL="800100" lvl="1" indent="-342900">
              <a:lnSpc>
                <a:spcPct val="125000"/>
              </a:lnSpc>
              <a:buFont typeface="+mj-ea"/>
              <a:buAutoNum type="circleNumDbPlain"/>
            </a:pPr>
            <a:r>
              <a:rPr lang="en-US" altLang="ko-KR" sz="1200" b="1" dirty="0">
                <a:latin typeface="Times New Roman" panose="02020603050405020304" pitchFamily="18" charset="0"/>
                <a:cs typeface="Times New Roman" panose="02020603050405020304" pitchFamily="18" charset="0"/>
              </a:rPr>
              <a:t>Benefit of Large Data:</a:t>
            </a:r>
            <a:r>
              <a:rPr lang="en-US" altLang="ko-KR" sz="1200" dirty="0">
                <a:latin typeface="Times New Roman" panose="02020603050405020304" pitchFamily="18" charset="0"/>
                <a:cs typeface="Times New Roman" panose="02020603050405020304" pitchFamily="18" charset="0"/>
              </a:rPr>
              <a:t> More data improves accuracy and reliability but increases computational load.</a:t>
            </a:r>
          </a:p>
          <a:p>
            <a:pPr marL="800100" lvl="1" indent="-342900">
              <a:lnSpc>
                <a:spcPct val="125000"/>
              </a:lnSpc>
              <a:buFont typeface="+mj-ea"/>
              <a:buAutoNum type="circleNumDbPlain"/>
            </a:pPr>
            <a:endParaRPr lang="en-US" altLang="ko-KR" sz="1200" dirty="0">
              <a:solidFill>
                <a:srgbClr val="212121"/>
              </a:solidFill>
              <a:latin typeface="Times New Roman" panose="02020603050405020304" pitchFamily="18" charset="0"/>
              <a:cs typeface="Times New Roman" panose="02020603050405020304" pitchFamily="18" charset="0"/>
            </a:endParaRPr>
          </a:p>
          <a:p>
            <a:pPr marL="285750" indent="-285750">
              <a:lnSpc>
                <a:spcPct val="125000"/>
              </a:lnSpc>
              <a:buFont typeface="Wingdings" panose="05000000000000000000" pitchFamily="2" charset="2"/>
              <a:buChar char="ü"/>
            </a:pPr>
            <a:r>
              <a:rPr lang="en-US" altLang="ko-KR" sz="1600" b="1" dirty="0">
                <a:solidFill>
                  <a:srgbClr val="212121"/>
                </a:solidFill>
                <a:latin typeface="Times New Roman" panose="02020603050405020304" pitchFamily="18" charset="0"/>
                <a:cs typeface="Times New Roman" panose="02020603050405020304" pitchFamily="18" charset="0"/>
              </a:rPr>
              <a:t>Conclusion</a:t>
            </a:r>
          </a:p>
          <a:p>
            <a:pPr lvl="1">
              <a:lnSpc>
                <a:spcPct val="125000"/>
              </a:lnSpc>
            </a:pPr>
            <a:r>
              <a:rPr lang="en-US" altLang="ko-KR" sz="1200" b="1" dirty="0">
                <a:latin typeface="Times New Roman" panose="02020603050405020304" pitchFamily="18" charset="0"/>
                <a:cs typeface="Times New Roman" panose="02020603050405020304" pitchFamily="18" charset="0"/>
              </a:rPr>
              <a:t>	GPR/MOGP’</a:t>
            </a:r>
            <a:r>
              <a:rPr lang="en-US" altLang="ko-KR" sz="1200" dirty="0">
                <a:latin typeface="Times New Roman" panose="02020603050405020304" pitchFamily="18" charset="0"/>
                <a:cs typeface="Times New Roman" panose="02020603050405020304" pitchFamily="18" charset="0"/>
              </a:rPr>
              <a:t>s advantages in accuracy and uncertainty estimation make it highly </a:t>
            </a:r>
            <a:r>
              <a:rPr lang="en-US" altLang="ko-KR" sz="1200" b="1" dirty="0">
                <a:latin typeface="Times New Roman" panose="02020603050405020304" pitchFamily="18" charset="0"/>
                <a:cs typeface="Times New Roman" panose="02020603050405020304" pitchFamily="18" charset="0"/>
              </a:rPr>
              <a:t>suitable</a:t>
            </a:r>
            <a:r>
              <a:rPr lang="en-US" altLang="ko-KR" sz="1200" dirty="0">
                <a:latin typeface="Times New Roman" panose="02020603050405020304" pitchFamily="18" charset="0"/>
                <a:cs typeface="Times New Roman" panose="02020603050405020304" pitchFamily="18" charset="0"/>
              </a:rPr>
              <a:t> for </a:t>
            </a:r>
            <a:r>
              <a:rPr lang="en-US" altLang="ko-KR" sz="1200" b="1" dirty="0">
                <a:latin typeface="Times New Roman" panose="02020603050405020304" pitchFamily="18" charset="0"/>
                <a:cs typeface="Times New Roman" panose="02020603050405020304" pitchFamily="18" charset="0"/>
              </a:rPr>
              <a:t>complex, interdependent datasets </a:t>
            </a:r>
            <a:r>
              <a:rPr lang="en-US" altLang="ko-KR" sz="1200" dirty="0">
                <a:latin typeface="Times New Roman" panose="02020603050405020304" pitchFamily="18" charset="0"/>
                <a:cs typeface="Times New Roman" panose="02020603050405020304" pitchFamily="18" charset="0"/>
              </a:rPr>
              <a:t>like 	BOSCH Engine Datasets.</a:t>
            </a:r>
          </a:p>
          <a:p>
            <a:pPr lvl="1">
              <a:lnSpc>
                <a:spcPct val="125000"/>
              </a:lnSpc>
            </a:pPr>
            <a:endParaRPr lang="en-US" altLang="ko-KR" sz="1600" b="1" dirty="0">
              <a:solidFill>
                <a:srgbClr val="212121"/>
              </a:solidFill>
              <a:latin typeface="Times New Roman" panose="02020603050405020304" pitchFamily="18" charset="0"/>
              <a:cs typeface="Times New Roman" panose="02020603050405020304" pitchFamily="18" charset="0"/>
            </a:endParaRPr>
          </a:p>
          <a:p>
            <a:pPr marL="285750" indent="-285750">
              <a:lnSpc>
                <a:spcPct val="125000"/>
              </a:lnSpc>
              <a:buFont typeface="Wingdings" panose="05000000000000000000" pitchFamily="2" charset="2"/>
              <a:buChar char="ü"/>
            </a:pPr>
            <a:r>
              <a:rPr lang="en-US" altLang="ko-KR" sz="1600" b="1" dirty="0">
                <a:solidFill>
                  <a:srgbClr val="212121"/>
                </a:solidFill>
                <a:latin typeface="Times New Roman" panose="02020603050405020304" pitchFamily="18" charset="0"/>
                <a:cs typeface="Times New Roman" panose="02020603050405020304" pitchFamily="18" charset="0"/>
              </a:rPr>
              <a:t>Adaption</a:t>
            </a:r>
            <a:br>
              <a:rPr lang="en-US" altLang="ko-KR" sz="1200" dirty="0">
                <a:latin typeface="Times New Roman" panose="02020603050405020304" pitchFamily="18" charset="0"/>
                <a:cs typeface="Times New Roman" panose="02020603050405020304" pitchFamily="18" charset="0"/>
              </a:rPr>
            </a:br>
            <a:r>
              <a:rPr lang="en-US" altLang="ko-KR" sz="1200" dirty="0">
                <a:latin typeface="Times New Roman" panose="02020603050405020304" pitchFamily="18" charset="0"/>
                <a:cs typeface="Times New Roman" panose="02020603050405020304" pitchFamily="18" charset="0"/>
              </a:rPr>
              <a:t>	</a:t>
            </a:r>
            <a:r>
              <a:rPr lang="en-US" altLang="ko-KR" sz="1200" b="1" i="0" dirty="0">
                <a:solidFill>
                  <a:srgbClr val="1F1F1F"/>
                </a:solidFill>
                <a:effectLst/>
                <a:latin typeface="Times New Roman" panose="02020603050405020304" pitchFamily="18" charset="0"/>
                <a:cs typeface="Times New Roman" panose="02020603050405020304" pitchFamily="18" charset="0"/>
              </a:rPr>
              <a:t>Output Variables</a:t>
            </a:r>
            <a:r>
              <a:rPr lang="en-US" altLang="ko-KR" sz="1200" b="0" i="0" dirty="0">
                <a:solidFill>
                  <a:srgbClr val="1F1F1F"/>
                </a:solidFill>
                <a:effectLst/>
                <a:latin typeface="Times New Roman" panose="02020603050405020304" pitchFamily="18" charset="0"/>
                <a:cs typeface="Times New Roman" panose="02020603050405020304" pitchFamily="18" charset="0"/>
              </a:rPr>
              <a:t> must be measured with </a:t>
            </a:r>
            <a:r>
              <a:rPr lang="en-US" altLang="ko-KR" sz="1200" b="1" i="0" dirty="0">
                <a:solidFill>
                  <a:srgbClr val="1F1F1F"/>
                </a:solidFill>
                <a:effectLst/>
                <a:latin typeface="Times New Roman" panose="02020603050405020304" pitchFamily="18" charset="0"/>
                <a:cs typeface="Times New Roman" panose="02020603050405020304" pitchFamily="18" charset="0"/>
              </a:rPr>
              <a:t>expensive equipment </a:t>
            </a:r>
            <a:r>
              <a:rPr lang="en-US" altLang="ko-KR" sz="1200" b="0" i="0" dirty="0">
                <a:solidFill>
                  <a:srgbClr val="1F1F1F"/>
                </a:solidFill>
                <a:effectLst/>
                <a:latin typeface="Times New Roman" panose="02020603050405020304" pitchFamily="18" charset="0"/>
                <a:cs typeface="Times New Roman" panose="02020603050405020304" pitchFamily="18" charset="0"/>
              </a:rPr>
              <a:t>such as a Gas Analyzer, but if Output Variables can be accurately </a:t>
            </a:r>
            <a:r>
              <a:rPr lang="en-US" altLang="ko-KR" sz="1200" b="1" i="0" dirty="0">
                <a:solidFill>
                  <a:srgbClr val="1F1F1F"/>
                </a:solidFill>
                <a:effectLst/>
                <a:latin typeface="Times New Roman" panose="02020603050405020304" pitchFamily="18" charset="0"/>
                <a:cs typeface="Times New Roman" panose="02020603050405020304" pitchFamily="18" charset="0"/>
              </a:rPr>
              <a:t>estimated 	with Input Variables</a:t>
            </a:r>
            <a:r>
              <a:rPr lang="en-US" altLang="ko-KR" sz="1200" b="0" i="0" dirty="0">
                <a:solidFill>
                  <a:srgbClr val="1F1F1F"/>
                </a:solidFill>
                <a:effectLst/>
                <a:latin typeface="Times New Roman" panose="02020603050405020304" pitchFamily="18" charset="0"/>
                <a:cs typeface="Times New Roman" panose="02020603050405020304" pitchFamily="18" charset="0"/>
              </a:rPr>
              <a:t>, the status or defect of the </a:t>
            </a:r>
            <a:r>
              <a:rPr lang="en-US" altLang="ko-KR" sz="1200" b="1" i="0" dirty="0">
                <a:solidFill>
                  <a:srgbClr val="1F1F1F"/>
                </a:solidFill>
                <a:effectLst/>
                <a:latin typeface="Times New Roman" panose="02020603050405020304" pitchFamily="18" charset="0"/>
                <a:cs typeface="Times New Roman" panose="02020603050405020304" pitchFamily="18" charset="0"/>
              </a:rPr>
              <a:t>engine can be identified using the data</a:t>
            </a:r>
            <a:r>
              <a:rPr lang="en-US" altLang="ko-KR" sz="1200" b="0" i="0" dirty="0">
                <a:solidFill>
                  <a:srgbClr val="1F1F1F"/>
                </a:solidFill>
                <a:effectLst/>
                <a:latin typeface="Times New Roman" panose="02020603050405020304" pitchFamily="18" charset="0"/>
                <a:cs typeface="Times New Roman" panose="02020603050405020304" pitchFamily="18" charset="0"/>
              </a:rPr>
              <a:t>.</a:t>
            </a:r>
            <a:endParaRPr lang="en-US" altLang="ko-K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990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2AE3-67D2-249F-93D8-78970484B1A1}"/>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1. Proposal Review</a:t>
            </a:r>
          </a:p>
        </p:txBody>
      </p:sp>
      <p:pic>
        <p:nvPicPr>
          <p:cNvPr id="5" name="Picture 2">
            <a:extLst>
              <a:ext uri="{FF2B5EF4-FFF2-40B4-BE49-F238E27FC236}">
                <a16:creationId xmlns:a16="http://schemas.microsoft.com/office/drawing/2014/main" id="{32EB71CF-69B2-C3A1-45F9-D2A92C87B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AD6D9-2970-EE95-6D3E-52A7E6747E67}"/>
              </a:ext>
            </a:extLst>
          </p:cNvPr>
          <p:cNvSpPr txBox="1"/>
          <p:nvPr/>
        </p:nvSpPr>
        <p:spPr>
          <a:xfrm>
            <a:off x="867693" y="5059163"/>
            <a:ext cx="11324307" cy="1231363"/>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nSpc>
                <a:spcPct val="150000"/>
              </a:lnSpc>
            </a:pPr>
            <a:r>
              <a:rPr lang="en-US" altLang="ko-KR" dirty="0">
                <a:solidFill>
                  <a:schemeClr val="tx2"/>
                </a:solidFill>
                <a:latin typeface="Times New Roman" panose="02020603050405020304" pitchFamily="18" charset="0"/>
                <a:ea typeface="맑은 고딕"/>
                <a:cs typeface="Times New Roman" panose="02020603050405020304" pitchFamily="18" charset="0"/>
              </a:rPr>
              <a:t>By building a model capable of early </a:t>
            </a:r>
            <a:r>
              <a:rPr lang="en-US" altLang="ko-KR" b="1" dirty="0">
                <a:solidFill>
                  <a:schemeClr val="tx2"/>
                </a:solidFill>
                <a:latin typeface="Times New Roman" panose="02020603050405020304" pitchFamily="18" charset="0"/>
                <a:ea typeface="맑은 고딕"/>
                <a:cs typeface="Times New Roman" panose="02020603050405020304" pitchFamily="18" charset="0"/>
              </a:rPr>
              <a:t>diagnosis</a:t>
            </a:r>
            <a:r>
              <a:rPr lang="en-US" altLang="ko-KR" dirty="0">
                <a:solidFill>
                  <a:schemeClr val="tx2"/>
                </a:solidFill>
                <a:latin typeface="Times New Roman" panose="02020603050405020304" pitchFamily="18" charset="0"/>
                <a:ea typeface="맑은 고딕"/>
                <a:cs typeface="Times New Roman" panose="02020603050405020304" pitchFamily="18" charset="0"/>
              </a:rPr>
              <a:t> of </a:t>
            </a:r>
            <a:r>
              <a:rPr lang="en-US" altLang="ko-KR" b="1" dirty="0">
                <a:solidFill>
                  <a:schemeClr val="tx2"/>
                </a:solidFill>
                <a:latin typeface="Times New Roman" panose="02020603050405020304" pitchFamily="18" charset="0"/>
                <a:ea typeface="맑은 고딕"/>
                <a:cs typeface="Times New Roman" panose="02020603050405020304" pitchFamily="18" charset="0"/>
              </a:rPr>
              <a:t>automotive defects</a:t>
            </a:r>
            <a:r>
              <a:rPr lang="en-US" altLang="ko-KR" dirty="0">
                <a:solidFill>
                  <a:schemeClr val="tx2"/>
                </a:solidFill>
                <a:latin typeface="Times New Roman" panose="02020603050405020304" pitchFamily="18" charset="0"/>
                <a:ea typeface="맑은 고딕"/>
                <a:cs typeface="Times New Roman" panose="02020603050405020304" pitchFamily="18" charset="0"/>
              </a:rPr>
              <a:t>, expect positive effects on </a:t>
            </a:r>
            <a:r>
              <a:rPr lang="en-US" altLang="ko-KR" b="1" dirty="0">
                <a:solidFill>
                  <a:schemeClr val="tx2"/>
                </a:solidFill>
                <a:latin typeface="Times New Roman" panose="02020603050405020304" pitchFamily="18" charset="0"/>
                <a:ea typeface="맑은 고딕"/>
                <a:cs typeface="Times New Roman" panose="02020603050405020304" pitchFamily="18" charset="0"/>
              </a:rPr>
              <a:t>time</a:t>
            </a:r>
            <a:r>
              <a:rPr lang="en-US" altLang="ko-KR" dirty="0">
                <a:solidFill>
                  <a:schemeClr val="tx2"/>
                </a:solidFill>
                <a:latin typeface="Times New Roman" panose="02020603050405020304" pitchFamily="18" charset="0"/>
                <a:ea typeface="맑은 고딕"/>
                <a:cs typeface="Times New Roman" panose="02020603050405020304" pitchFamily="18" charset="0"/>
              </a:rPr>
              <a:t>, </a:t>
            </a:r>
            <a:r>
              <a:rPr lang="en-US" altLang="ko-KR" b="1" dirty="0">
                <a:solidFill>
                  <a:schemeClr val="tx2"/>
                </a:solidFill>
                <a:latin typeface="Times New Roman" panose="02020603050405020304" pitchFamily="18" charset="0"/>
                <a:ea typeface="맑은 고딕"/>
                <a:cs typeface="Times New Roman" panose="02020603050405020304" pitchFamily="18" charset="0"/>
              </a:rPr>
              <a:t>cost</a:t>
            </a:r>
            <a:r>
              <a:rPr lang="en-US" altLang="ko-KR" dirty="0">
                <a:solidFill>
                  <a:schemeClr val="tx2"/>
                </a:solidFill>
                <a:latin typeface="Times New Roman" panose="02020603050405020304" pitchFamily="18" charset="0"/>
                <a:ea typeface="맑은 고딕"/>
                <a:cs typeface="Times New Roman" panose="02020603050405020304" pitchFamily="18" charset="0"/>
              </a:rPr>
              <a:t>, and </a:t>
            </a:r>
            <a:r>
              <a:rPr lang="en-US" altLang="ko-KR" b="1" dirty="0">
                <a:solidFill>
                  <a:schemeClr val="tx2"/>
                </a:solidFill>
                <a:latin typeface="Times New Roman" panose="02020603050405020304" pitchFamily="18" charset="0"/>
                <a:ea typeface="맑은 고딕"/>
                <a:cs typeface="Times New Roman" panose="02020603050405020304" pitchFamily="18" charset="0"/>
              </a:rPr>
              <a:t>safety</a:t>
            </a:r>
            <a:r>
              <a:rPr lang="en-US" altLang="ko-KR" dirty="0">
                <a:solidFill>
                  <a:schemeClr val="tx2"/>
                </a:solidFill>
                <a:latin typeface="Times New Roman" panose="02020603050405020304" pitchFamily="18" charset="0"/>
                <a:ea typeface="맑은 고딕"/>
                <a:cs typeface="Times New Roman" panose="02020603050405020304" pitchFamily="18" charset="0"/>
              </a:rPr>
              <a:t>. </a:t>
            </a:r>
          </a:p>
          <a:p>
            <a:pPr>
              <a:lnSpc>
                <a:spcPct val="150000"/>
              </a:lnSpc>
            </a:pPr>
            <a:r>
              <a:rPr lang="en-US" altLang="ko-KR" dirty="0">
                <a:solidFill>
                  <a:schemeClr val="tx2"/>
                </a:solidFill>
                <a:latin typeface="Times New Roman" panose="02020603050405020304" pitchFamily="18" charset="0"/>
                <a:ea typeface="맑은 고딕"/>
                <a:cs typeface="Times New Roman" panose="02020603050405020304" pitchFamily="18" charset="0"/>
              </a:rPr>
              <a:t>By Applying </a:t>
            </a:r>
            <a:r>
              <a:rPr lang="en-US" altLang="ko-KR" b="1" dirty="0">
                <a:solidFill>
                  <a:schemeClr val="tx2"/>
                </a:solidFill>
                <a:latin typeface="Times New Roman" panose="02020603050405020304" pitchFamily="18" charset="0"/>
                <a:ea typeface="맑은 고딕"/>
                <a:cs typeface="Times New Roman" panose="02020603050405020304" pitchFamily="18" charset="0"/>
              </a:rPr>
              <a:t>Machine Learning</a:t>
            </a:r>
            <a:r>
              <a:rPr lang="en-US" altLang="ko-KR" dirty="0">
                <a:solidFill>
                  <a:schemeClr val="tx2"/>
                </a:solidFill>
                <a:latin typeface="Times New Roman" panose="02020603050405020304" pitchFamily="18" charset="0"/>
                <a:ea typeface="맑은 고딕"/>
                <a:cs typeface="Times New Roman" panose="02020603050405020304" pitchFamily="18" charset="0"/>
              </a:rPr>
              <a:t>, Classification to Identify </a:t>
            </a:r>
            <a:r>
              <a:rPr lang="en-US" altLang="ko-KR" b="1" dirty="0">
                <a:solidFill>
                  <a:schemeClr val="tx2"/>
                </a:solidFill>
                <a:latin typeface="Times New Roman" panose="02020603050405020304" pitchFamily="18" charset="0"/>
                <a:ea typeface="맑은 고딕"/>
                <a:cs typeface="Times New Roman" panose="02020603050405020304" pitchFamily="18" charset="0"/>
              </a:rPr>
              <a:t>Types of Engine Faults</a:t>
            </a:r>
            <a:r>
              <a:rPr lang="en-US" altLang="ko-KR" dirty="0">
                <a:solidFill>
                  <a:schemeClr val="tx2"/>
                </a:solidFill>
                <a:latin typeface="Times New Roman" panose="02020603050405020304" pitchFamily="18" charset="0"/>
                <a:ea typeface="맑은 고딕"/>
                <a:cs typeface="Times New Roman" panose="02020603050405020304" pitchFamily="18" charset="0"/>
              </a:rPr>
              <a:t>.</a:t>
            </a:r>
          </a:p>
          <a:p>
            <a:pPr>
              <a:lnSpc>
                <a:spcPct val="150000"/>
              </a:lnSpc>
            </a:pPr>
            <a:r>
              <a:rPr lang="en-US" altLang="ko-KR" b="1" dirty="0">
                <a:solidFill>
                  <a:schemeClr val="tx2"/>
                </a:solidFill>
                <a:latin typeface="Times New Roman" panose="02020603050405020304" pitchFamily="18" charset="0"/>
                <a:ea typeface="맑은 고딕"/>
                <a:cs typeface="Times New Roman" panose="02020603050405020304" pitchFamily="18" charset="0"/>
              </a:rPr>
              <a:t>Quickly Diagnose </a:t>
            </a:r>
            <a:r>
              <a:rPr lang="en-US" altLang="ko-KR" dirty="0">
                <a:solidFill>
                  <a:schemeClr val="tx2"/>
                </a:solidFill>
                <a:latin typeface="Times New Roman" panose="02020603050405020304" pitchFamily="18" charset="0"/>
                <a:ea typeface="맑은 고딕"/>
                <a:cs typeface="Times New Roman" panose="02020603050405020304" pitchFamily="18" charset="0"/>
              </a:rPr>
              <a:t>and resolve Engine Faults, Enabling Fast, and Efficient Repairs.</a:t>
            </a:r>
          </a:p>
        </p:txBody>
      </p:sp>
      <p:sp>
        <p:nvSpPr>
          <p:cNvPr id="6" name="TextBox 5">
            <a:extLst>
              <a:ext uri="{FF2B5EF4-FFF2-40B4-BE49-F238E27FC236}">
                <a16:creationId xmlns:a16="http://schemas.microsoft.com/office/drawing/2014/main" id="{26B387B7-75EE-6881-3563-C2F86DEB35F7}"/>
              </a:ext>
            </a:extLst>
          </p:cNvPr>
          <p:cNvSpPr txBox="1"/>
          <p:nvPr/>
        </p:nvSpPr>
        <p:spPr>
          <a:xfrm>
            <a:off x="639095" y="4612143"/>
            <a:ext cx="3983147"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Expected Effective -</a:t>
            </a:r>
          </a:p>
        </p:txBody>
      </p:sp>
      <p:sp>
        <p:nvSpPr>
          <p:cNvPr id="27" name="TextBox 26">
            <a:extLst>
              <a:ext uri="{FF2B5EF4-FFF2-40B4-BE49-F238E27FC236}">
                <a16:creationId xmlns:a16="http://schemas.microsoft.com/office/drawing/2014/main" id="{38D86AE9-8E67-7A61-8F3F-380369ACA84C}"/>
              </a:ext>
            </a:extLst>
          </p:cNvPr>
          <p:cNvSpPr txBox="1"/>
          <p:nvPr/>
        </p:nvSpPr>
        <p:spPr>
          <a:xfrm>
            <a:off x="801239" y="1757464"/>
            <a:ext cx="10913807" cy="707886"/>
          </a:xfrm>
          <a:prstGeom prst="rect">
            <a:avLst/>
          </a:prstGeom>
          <a:noFill/>
        </p:spPr>
        <p:txBody>
          <a:bodyPr wrap="square">
            <a:spAutoFit/>
          </a:bodyPr>
          <a:lstStyle/>
          <a:p>
            <a:r>
              <a:rPr lang="en-US" altLang="ko-KR" sz="2000" dirty="0">
                <a:latin typeface="Times New Roman" panose="02020603050405020304" pitchFamily="18" charset="0"/>
                <a:cs typeface="Times New Roman" panose="02020603050405020304" pitchFamily="18" charset="0"/>
              </a:rPr>
              <a:t>By </a:t>
            </a:r>
            <a:r>
              <a:rPr lang="en-US" altLang="ko-KR" sz="2000" b="1" dirty="0">
                <a:solidFill>
                  <a:srgbClr val="FF0000"/>
                </a:solidFill>
                <a:latin typeface="Times New Roman" panose="02020603050405020304" pitchFamily="18" charset="0"/>
                <a:cs typeface="Times New Roman" panose="02020603050405020304" pitchFamily="18" charset="0"/>
              </a:rPr>
              <a:t>Developing a Model</a:t>
            </a:r>
            <a:r>
              <a:rPr lang="en-US" altLang="ko-KR" sz="2000" dirty="0">
                <a:latin typeface="Times New Roman" panose="02020603050405020304" pitchFamily="18" charset="0"/>
                <a:cs typeface="Times New Roman" panose="02020603050405020304" pitchFamily="18" charset="0"/>
              </a:rPr>
              <a:t> that Outperforms those Implemented in </a:t>
            </a:r>
            <a:r>
              <a:rPr lang="en-US" altLang="ko-KR" sz="2000" b="1" dirty="0">
                <a:solidFill>
                  <a:srgbClr val="FF0000"/>
                </a:solidFill>
                <a:latin typeface="Times New Roman" panose="02020603050405020304" pitchFamily="18" charset="0"/>
                <a:cs typeface="Times New Roman" panose="02020603050405020304" pitchFamily="18" charset="0"/>
              </a:rPr>
              <a:t>Existing Journals</a:t>
            </a:r>
            <a:r>
              <a:rPr lang="en-US" altLang="ko-KR" sz="2000" dirty="0">
                <a:latin typeface="Times New Roman" panose="02020603050405020304" pitchFamily="18" charset="0"/>
                <a:cs typeface="Times New Roman" panose="02020603050405020304" pitchFamily="18" charset="0"/>
              </a:rPr>
              <a:t>,</a:t>
            </a:r>
          </a:p>
          <a:p>
            <a:r>
              <a:rPr lang="en-US" altLang="ko-KR" sz="2000" dirty="0">
                <a:latin typeface="Times New Roman" panose="02020603050405020304" pitchFamily="18" charset="0"/>
                <a:cs typeface="Times New Roman" panose="02020603050405020304" pitchFamily="18" charset="0"/>
              </a:rPr>
              <a:t>Accurately </a:t>
            </a:r>
            <a:r>
              <a:rPr lang="en-US" altLang="ko-KR" sz="2000" b="1" dirty="0">
                <a:solidFill>
                  <a:srgbClr val="FF0000"/>
                </a:solidFill>
                <a:latin typeface="Times New Roman" panose="02020603050405020304" pitchFamily="18" charset="0"/>
                <a:cs typeface="Times New Roman" panose="02020603050405020304" pitchFamily="18" charset="0"/>
              </a:rPr>
              <a:t>Identify </a:t>
            </a:r>
            <a:r>
              <a:rPr lang="en-US" altLang="ko-KR" sz="2000" dirty="0">
                <a:latin typeface="Times New Roman" panose="02020603050405020304" pitchFamily="18" charset="0"/>
                <a:cs typeface="Times New Roman" panose="02020603050405020304" pitchFamily="18" charset="0"/>
              </a:rPr>
              <a:t>types</a:t>
            </a:r>
            <a:r>
              <a:rPr lang="en-US" altLang="ko-KR" sz="2000" b="1" dirty="0">
                <a:solidFill>
                  <a:srgbClr val="FF0000"/>
                </a:solidFill>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of </a:t>
            </a:r>
            <a:r>
              <a:rPr lang="en-US" altLang="ko-KR" sz="2000" b="1" dirty="0">
                <a:solidFill>
                  <a:srgbClr val="FF0000"/>
                </a:solidFill>
                <a:latin typeface="Times New Roman" panose="02020603050405020304" pitchFamily="18" charset="0"/>
                <a:cs typeface="Times New Roman" panose="02020603050405020304" pitchFamily="18" charset="0"/>
              </a:rPr>
              <a:t>Engine faults</a:t>
            </a:r>
            <a:r>
              <a:rPr lang="en-US" altLang="ko-KR" sz="2000" dirty="0">
                <a:latin typeface="Times New Roman" panose="02020603050405020304" pitchFamily="18" charset="0"/>
                <a:cs typeface="Times New Roman" panose="02020603050405020304" pitchFamily="18" charset="0"/>
              </a:rPr>
              <a:t>, Providing Greater Speed and Precision in Engine Repairs.</a:t>
            </a:r>
          </a:p>
        </p:txBody>
      </p:sp>
      <p:sp>
        <p:nvSpPr>
          <p:cNvPr id="28" name="TextBox 27">
            <a:extLst>
              <a:ext uri="{FF2B5EF4-FFF2-40B4-BE49-F238E27FC236}">
                <a16:creationId xmlns:a16="http://schemas.microsoft.com/office/drawing/2014/main" id="{E0E8192D-2695-A6D2-42DD-95E9C1F77F60}"/>
              </a:ext>
            </a:extLst>
          </p:cNvPr>
          <p:cNvSpPr txBox="1"/>
          <p:nvPr/>
        </p:nvSpPr>
        <p:spPr>
          <a:xfrm>
            <a:off x="639096" y="1272836"/>
            <a:ext cx="2143433"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Objective -</a:t>
            </a:r>
          </a:p>
        </p:txBody>
      </p:sp>
      <p:sp>
        <p:nvSpPr>
          <p:cNvPr id="32" name="TextBox 31">
            <a:extLst>
              <a:ext uri="{FF2B5EF4-FFF2-40B4-BE49-F238E27FC236}">
                <a16:creationId xmlns:a16="http://schemas.microsoft.com/office/drawing/2014/main" id="{CAF75C91-DD56-61F8-AF10-6C826CDD5E93}"/>
              </a:ext>
            </a:extLst>
          </p:cNvPr>
          <p:cNvSpPr txBox="1"/>
          <p:nvPr/>
        </p:nvSpPr>
        <p:spPr>
          <a:xfrm>
            <a:off x="801238" y="3353329"/>
            <a:ext cx="6333092" cy="1015663"/>
          </a:xfrm>
          <a:prstGeom prst="rect">
            <a:avLst/>
          </a:prstGeom>
          <a:noFill/>
        </p:spPr>
        <p:txBody>
          <a:bodyPr wrap="square">
            <a:spAutoFit/>
          </a:bodyPr>
          <a:lstStyle/>
          <a:p>
            <a:r>
              <a:rPr lang="en-US" altLang="ko-KR" sz="2000" dirty="0">
                <a:latin typeface="Times New Roman" panose="02020603050405020304" pitchFamily="18" charset="0"/>
                <a:cs typeface="Times New Roman" panose="02020603050405020304" pitchFamily="18" charset="0"/>
              </a:rPr>
              <a:t>A machine learning model that diagnoses 4 types of defects using 14 input variables.</a:t>
            </a:r>
          </a:p>
          <a:p>
            <a:r>
              <a:rPr lang="en-US" altLang="ko-KR" sz="2000" dirty="0">
                <a:latin typeface="Times New Roman" panose="02020603050405020304" pitchFamily="18" charset="0"/>
                <a:cs typeface="Times New Roman" panose="02020603050405020304" pitchFamily="18" charset="0"/>
              </a:rPr>
              <a:t>Over the Journal F-1 Score (≥ 75.1% )</a:t>
            </a:r>
          </a:p>
        </p:txBody>
      </p:sp>
      <p:sp>
        <p:nvSpPr>
          <p:cNvPr id="33" name="TextBox 32">
            <a:extLst>
              <a:ext uri="{FF2B5EF4-FFF2-40B4-BE49-F238E27FC236}">
                <a16:creationId xmlns:a16="http://schemas.microsoft.com/office/drawing/2014/main" id="{7533B153-70C7-B233-4E47-8A57EE68A2C8}"/>
              </a:ext>
            </a:extLst>
          </p:cNvPr>
          <p:cNvSpPr txBox="1"/>
          <p:nvPr/>
        </p:nvSpPr>
        <p:spPr>
          <a:xfrm>
            <a:off x="639095" y="2825613"/>
            <a:ext cx="2143433"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Goal -</a:t>
            </a:r>
          </a:p>
        </p:txBody>
      </p:sp>
      <p:sp>
        <p:nvSpPr>
          <p:cNvPr id="34" name="슬라이드 번호 개체 틀 33">
            <a:extLst>
              <a:ext uri="{FF2B5EF4-FFF2-40B4-BE49-F238E27FC236}">
                <a16:creationId xmlns:a16="http://schemas.microsoft.com/office/drawing/2014/main" id="{499F5964-D966-7126-32D3-1A12E755CA53}"/>
              </a:ext>
            </a:extLst>
          </p:cNvPr>
          <p:cNvSpPr>
            <a:spLocks noGrp="1"/>
          </p:cNvSpPr>
          <p:nvPr>
            <p:ph type="sldNum" sz="quarter" idx="12"/>
          </p:nvPr>
        </p:nvSpPr>
        <p:spPr/>
        <p:txBody>
          <a:bodyPr/>
          <a:lstStyle/>
          <a:p>
            <a:fld id="{83D37A20-76DD-4CD0-B0FA-805EEE79EC14}" type="slidenum">
              <a:rPr lang="ko-KR" altLang="en-US" smtClean="0"/>
              <a:t>4</a:t>
            </a:fld>
            <a:endParaRPr lang="ko-KR" altLang="en-US"/>
          </a:p>
        </p:txBody>
      </p:sp>
      <p:pic>
        <p:nvPicPr>
          <p:cNvPr id="3" name="그림 2">
            <a:extLst>
              <a:ext uri="{FF2B5EF4-FFF2-40B4-BE49-F238E27FC236}">
                <a16:creationId xmlns:a16="http://schemas.microsoft.com/office/drawing/2014/main" id="{FAE5B17F-CD3D-4A4B-4672-176B1DBF9DF2}"/>
              </a:ext>
            </a:extLst>
          </p:cNvPr>
          <p:cNvPicPr>
            <a:picLocks noChangeAspect="1"/>
          </p:cNvPicPr>
          <p:nvPr/>
        </p:nvPicPr>
        <p:blipFill>
          <a:blip r:embed="rId4"/>
          <a:stretch>
            <a:fillRect/>
          </a:stretch>
        </p:blipFill>
        <p:spPr>
          <a:xfrm>
            <a:off x="7810475" y="2465350"/>
            <a:ext cx="3580286" cy="2288298"/>
          </a:xfrm>
          <a:prstGeom prst="rect">
            <a:avLst/>
          </a:prstGeom>
        </p:spPr>
      </p:pic>
      <p:sp>
        <p:nvSpPr>
          <p:cNvPr id="8" name="TextBox 7">
            <a:extLst>
              <a:ext uri="{FF2B5EF4-FFF2-40B4-BE49-F238E27FC236}">
                <a16:creationId xmlns:a16="http://schemas.microsoft.com/office/drawing/2014/main" id="{D4F9C1EC-10AD-E76E-44BC-29FD480ED4B2}"/>
              </a:ext>
            </a:extLst>
          </p:cNvPr>
          <p:cNvSpPr txBox="1"/>
          <p:nvPr/>
        </p:nvSpPr>
        <p:spPr>
          <a:xfrm>
            <a:off x="1991974" y="6627168"/>
            <a:ext cx="10840720" cy="230832"/>
          </a:xfrm>
          <a:prstGeom prst="rect">
            <a:avLst/>
          </a:prstGeom>
          <a:noFill/>
        </p:spPr>
        <p:txBody>
          <a:bodyPr wrap="square">
            <a:spAutoFit/>
          </a:bodyPr>
          <a:lstStyle/>
          <a:p>
            <a:r>
              <a:rPr lang="en-US" altLang="ko-KR" sz="900" dirty="0">
                <a:latin typeface="Times New Roman" panose="02020603050405020304" pitchFamily="18" charset="0"/>
                <a:ea typeface="Roboto Light" panose="02000000000000000000" pitchFamily="2" charset="0"/>
                <a:cs typeface="Times New Roman" panose="02020603050405020304" pitchFamily="18" charset="0"/>
              </a:rPr>
              <a:t>[1] </a:t>
            </a:r>
            <a:r>
              <a:rPr lang="tr-TR" altLang="ko-KR" sz="900" dirty="0">
                <a:latin typeface="Times New Roman" panose="02020603050405020304" pitchFamily="18" charset="0"/>
                <a:ea typeface="Roboto Light" panose="02000000000000000000" pitchFamily="2" charset="0"/>
                <a:cs typeface="Times New Roman" panose="02020603050405020304" pitchFamily="18" charset="0"/>
              </a:rPr>
              <a:t>Vergara, M., Ramos, L., Rivera-Campoverde, N. D., &amp; Rivas-Echeverría, F. (2023). Enginefaultdb: a novel dataset for automotive engine fault classification and baseline results. </a:t>
            </a:r>
            <a:r>
              <a:rPr lang="tr-TR" altLang="ko-KR" sz="900" i="1" dirty="0">
                <a:latin typeface="Times New Roman" panose="02020603050405020304" pitchFamily="18" charset="0"/>
                <a:ea typeface="Roboto Light" panose="02000000000000000000" pitchFamily="2" charset="0"/>
                <a:cs typeface="Times New Roman" panose="02020603050405020304" pitchFamily="18" charset="0"/>
              </a:rPr>
              <a:t>IEEE Access</a:t>
            </a:r>
            <a:r>
              <a:rPr lang="tr-TR" altLang="ko-KR" sz="900" dirty="0">
                <a:latin typeface="Times New Roman" panose="02020603050405020304" pitchFamily="18" charset="0"/>
                <a:ea typeface="Roboto Light" panose="02000000000000000000" pitchFamily="2" charset="0"/>
                <a:cs typeface="Times New Roman" panose="02020603050405020304" pitchFamily="18" charset="0"/>
              </a:rPr>
              <a:t>, </a:t>
            </a:r>
            <a:r>
              <a:rPr lang="tr-TR" altLang="ko-KR" sz="900" i="1" dirty="0">
                <a:latin typeface="Times New Roman" panose="02020603050405020304" pitchFamily="18" charset="0"/>
                <a:ea typeface="Roboto Light" panose="02000000000000000000" pitchFamily="2" charset="0"/>
                <a:cs typeface="Times New Roman" panose="02020603050405020304" pitchFamily="18" charset="0"/>
              </a:rPr>
              <a:t>11</a:t>
            </a:r>
            <a:r>
              <a:rPr lang="tr-TR" altLang="ko-KR" sz="900" dirty="0">
                <a:latin typeface="Times New Roman" panose="02020603050405020304" pitchFamily="18" charset="0"/>
                <a:ea typeface="Roboto Light" panose="02000000000000000000" pitchFamily="2" charset="0"/>
                <a:cs typeface="Times New Roman" panose="02020603050405020304" pitchFamily="18" charset="0"/>
              </a:rPr>
              <a:t>, 126155-126171.</a:t>
            </a:r>
            <a:endParaRPr lang="en-US" altLang="ko-KR" sz="900" dirty="0">
              <a:latin typeface="Times New Roman" panose="02020603050405020304" pitchFamily="18"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79861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92AE3-67D2-249F-93D8-78970484B1A1}"/>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Reference</a:t>
            </a:r>
          </a:p>
        </p:txBody>
      </p:sp>
      <p:sp>
        <p:nvSpPr>
          <p:cNvPr id="3" name="슬라이드 번호 개체 틀 2">
            <a:extLst>
              <a:ext uri="{FF2B5EF4-FFF2-40B4-BE49-F238E27FC236}">
                <a16:creationId xmlns:a16="http://schemas.microsoft.com/office/drawing/2014/main" id="{07A2F8F2-658D-50C6-1B86-3A9B2B8FCAA6}"/>
              </a:ext>
            </a:extLst>
          </p:cNvPr>
          <p:cNvSpPr>
            <a:spLocks noGrp="1"/>
          </p:cNvSpPr>
          <p:nvPr>
            <p:ph type="sldNum" sz="quarter" idx="12"/>
          </p:nvPr>
        </p:nvSpPr>
        <p:spPr/>
        <p:txBody>
          <a:bodyPr/>
          <a:lstStyle/>
          <a:p>
            <a:fld id="{83D37A20-76DD-4CD0-B0FA-805EEE79EC14}" type="slidenum">
              <a:rPr lang="ko-KR" altLang="en-US" smtClean="0"/>
              <a:t>40</a:t>
            </a:fld>
            <a:endParaRPr lang="ko-KR" altLang="en-US"/>
          </a:p>
        </p:txBody>
      </p:sp>
      <p:pic>
        <p:nvPicPr>
          <p:cNvPr id="4" name="Picture 2">
            <a:extLst>
              <a:ext uri="{FF2B5EF4-FFF2-40B4-BE49-F238E27FC236}">
                <a16:creationId xmlns:a16="http://schemas.microsoft.com/office/drawing/2014/main" id="{DE903663-2CE3-1384-E54C-684916077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B8695B-749C-419D-B7F0-2E5EFFBB05BE}"/>
              </a:ext>
            </a:extLst>
          </p:cNvPr>
          <p:cNvSpPr txBox="1"/>
          <p:nvPr/>
        </p:nvSpPr>
        <p:spPr>
          <a:xfrm>
            <a:off x="675640" y="1889396"/>
            <a:ext cx="10840720" cy="2246769"/>
          </a:xfrm>
          <a:prstGeom prst="rect">
            <a:avLst/>
          </a:prstGeom>
          <a:noFill/>
        </p:spPr>
        <p:txBody>
          <a:bodyPr wrap="square">
            <a:spAutoFit/>
          </a:bodyPr>
          <a:lstStyle/>
          <a:p>
            <a:r>
              <a:rPr lang="en-US" altLang="ko-KR" sz="2000" dirty="0">
                <a:latin typeface="Times New Roman" panose="02020603050405020304" pitchFamily="18" charset="0"/>
                <a:ea typeface="Roboto Light" panose="02000000000000000000" pitchFamily="2" charset="0"/>
                <a:cs typeface="Times New Roman" panose="02020603050405020304" pitchFamily="18" charset="0"/>
              </a:rPr>
              <a:t>[1] </a:t>
            </a:r>
            <a:r>
              <a:rPr lang="tr-TR" altLang="ko-KR" sz="2000" dirty="0">
                <a:latin typeface="Times New Roman" panose="02020603050405020304" pitchFamily="18" charset="0"/>
                <a:ea typeface="Roboto Light" panose="02000000000000000000" pitchFamily="2" charset="0"/>
                <a:cs typeface="Times New Roman" panose="02020603050405020304" pitchFamily="18" charset="0"/>
              </a:rPr>
              <a:t>Vergara, M., Ramos, L., Rivera-Campoverde, N. D., &amp; Rivas-Echeverría, F. (2023). Enginefaultdb: a novel dataset for automotive engine fault classification and baseline results. </a:t>
            </a:r>
            <a:r>
              <a:rPr lang="tr-TR" altLang="ko-KR" sz="2000" i="1" dirty="0">
                <a:latin typeface="Times New Roman" panose="02020603050405020304" pitchFamily="18" charset="0"/>
                <a:ea typeface="Roboto Light" panose="02000000000000000000" pitchFamily="2" charset="0"/>
                <a:cs typeface="Times New Roman" panose="02020603050405020304" pitchFamily="18" charset="0"/>
              </a:rPr>
              <a:t>IEEE Access</a:t>
            </a:r>
            <a:r>
              <a:rPr lang="tr-TR" altLang="ko-KR" sz="2000" dirty="0">
                <a:latin typeface="Times New Roman" panose="02020603050405020304" pitchFamily="18" charset="0"/>
                <a:ea typeface="Roboto Light" panose="02000000000000000000" pitchFamily="2" charset="0"/>
                <a:cs typeface="Times New Roman" panose="02020603050405020304" pitchFamily="18" charset="0"/>
              </a:rPr>
              <a:t>, </a:t>
            </a:r>
            <a:r>
              <a:rPr lang="tr-TR" altLang="ko-KR" sz="2000" i="1" dirty="0">
                <a:latin typeface="Times New Roman" panose="02020603050405020304" pitchFamily="18" charset="0"/>
                <a:ea typeface="Roboto Light" panose="02000000000000000000" pitchFamily="2" charset="0"/>
                <a:cs typeface="Times New Roman" panose="02020603050405020304" pitchFamily="18" charset="0"/>
              </a:rPr>
              <a:t>11</a:t>
            </a:r>
            <a:r>
              <a:rPr lang="tr-TR" altLang="ko-KR" sz="2000" dirty="0">
                <a:latin typeface="Times New Roman" panose="02020603050405020304" pitchFamily="18" charset="0"/>
                <a:ea typeface="Roboto Light" panose="02000000000000000000" pitchFamily="2" charset="0"/>
                <a:cs typeface="Times New Roman" panose="02020603050405020304" pitchFamily="18" charset="0"/>
              </a:rPr>
              <a:t>, 126155-126171.</a:t>
            </a:r>
            <a:endParaRPr lang="en-US" altLang="ko-KR" sz="2000" dirty="0">
              <a:latin typeface="Times New Roman" panose="02020603050405020304" pitchFamily="18" charset="0"/>
              <a:ea typeface="Roboto Light" panose="02000000000000000000" pitchFamily="2" charset="0"/>
              <a:cs typeface="Times New Roman" panose="02020603050405020304" pitchFamily="18" charset="0"/>
            </a:endParaRPr>
          </a:p>
          <a:p>
            <a:endParaRPr lang="en-US" altLang="ko-KR" sz="2000" dirty="0">
              <a:latin typeface="Times New Roman" panose="02020603050405020304" pitchFamily="18" charset="0"/>
              <a:ea typeface="Roboto Light" panose="02000000000000000000" pitchFamily="2" charset="0"/>
              <a:cs typeface="Times New Roman" panose="02020603050405020304" pitchFamily="18" charset="0"/>
            </a:endParaRPr>
          </a:p>
          <a:p>
            <a:r>
              <a:rPr lang="en-US" altLang="ko-KR" sz="2000" b="0" i="0" dirty="0">
                <a:solidFill>
                  <a:srgbClr val="222222"/>
                </a:solidFill>
                <a:effectLst/>
                <a:latin typeface="Times New Roman" panose="02020603050405020304" pitchFamily="18" charset="0"/>
                <a:ea typeface="Roboto Light" panose="02000000000000000000" pitchFamily="2" charset="0"/>
                <a:cs typeface="Times New Roman" panose="02020603050405020304" pitchFamily="18" charset="0"/>
              </a:rPr>
              <a:t>[2] </a:t>
            </a:r>
            <a:r>
              <a:rPr lang="tr-TR" altLang="ko-KR" sz="2000" b="0" i="0" dirty="0">
                <a:solidFill>
                  <a:srgbClr val="222222"/>
                </a:solidFill>
                <a:effectLst/>
                <a:latin typeface="Times New Roman" panose="02020603050405020304" pitchFamily="18" charset="0"/>
                <a:ea typeface="Roboto Light" panose="02000000000000000000" pitchFamily="2" charset="0"/>
                <a:cs typeface="Times New Roman" panose="02020603050405020304" pitchFamily="18" charset="0"/>
              </a:rPr>
              <a:t>Li, C. Y., Rakitsch, B., &amp; Zimmer, C. (2022, May). Safe active learning for multi-output gaussian processes. In International Conference on Artificial Intelligence and Statistics (pp. 4512-4551). PMLR.</a:t>
            </a:r>
            <a:endParaRPr lang="en-US" altLang="ko-KR" sz="2000" b="0" i="0" dirty="0">
              <a:solidFill>
                <a:srgbClr val="222222"/>
              </a:solidFill>
              <a:effectLst/>
              <a:latin typeface="Times New Roman" panose="02020603050405020304" pitchFamily="18" charset="0"/>
              <a:ea typeface="Roboto Light" panose="02000000000000000000" pitchFamily="2" charset="0"/>
              <a:cs typeface="Times New Roman" panose="02020603050405020304" pitchFamily="18" charset="0"/>
            </a:endParaRPr>
          </a:p>
          <a:p>
            <a:endParaRPr lang="en-US" altLang="ko-KR" sz="2000" dirty="0">
              <a:latin typeface="Times New Roman" panose="02020603050405020304" pitchFamily="18"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421744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FC97B-F272-2818-5AD2-1D01B6C67D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47C4F9-9F11-53E5-8287-5DB5CA394A75}"/>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1. Proposal Review</a:t>
            </a:r>
          </a:p>
        </p:txBody>
      </p:sp>
      <p:pic>
        <p:nvPicPr>
          <p:cNvPr id="5" name="Picture 2">
            <a:extLst>
              <a:ext uri="{FF2B5EF4-FFF2-40B4-BE49-F238E27FC236}">
                <a16:creationId xmlns:a16="http://schemas.microsoft.com/office/drawing/2014/main" id="{B2EF90AC-153D-E4DF-486F-04ABDDFC3C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C7C192-BD92-23E6-5FB7-644B4C2B97F1}"/>
              </a:ext>
            </a:extLst>
          </p:cNvPr>
          <p:cNvSpPr txBox="1"/>
          <p:nvPr/>
        </p:nvSpPr>
        <p:spPr>
          <a:xfrm>
            <a:off x="867694" y="4589970"/>
            <a:ext cx="3199480" cy="1646861"/>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nSpc>
                <a:spcPct val="150000"/>
              </a:lnSpc>
            </a:pPr>
            <a:r>
              <a:rPr lang="en-US" altLang="ko-KR" dirty="0">
                <a:solidFill>
                  <a:schemeClr val="tx2"/>
                </a:solidFill>
                <a:latin typeface="Times New Roman" panose="02020603050405020304" pitchFamily="18" charset="0"/>
                <a:ea typeface="맑은 고딕"/>
                <a:cs typeface="Times New Roman" panose="02020603050405020304" pitchFamily="18" charset="0"/>
              </a:rPr>
              <a:t>MAP, TPS, Force, Power, RPM, Consumption(L/H), Consumption(L/100), Speed, CO, HC, CO2, O2, Lambda, AFR</a:t>
            </a:r>
            <a:endParaRPr lang="ko-KR" altLang="en-US" dirty="0">
              <a:solidFill>
                <a:schemeClr val="tx2"/>
              </a:solidFill>
              <a:latin typeface="Times New Roman" panose="02020603050405020304" pitchFamily="18" charset="0"/>
              <a:ea typeface="맑은 고딕"/>
              <a:cs typeface="Times New Roman" panose="02020603050405020304" pitchFamily="18" charset="0"/>
            </a:endParaRPr>
          </a:p>
        </p:txBody>
      </p:sp>
      <p:sp>
        <p:nvSpPr>
          <p:cNvPr id="6" name="TextBox 5">
            <a:extLst>
              <a:ext uri="{FF2B5EF4-FFF2-40B4-BE49-F238E27FC236}">
                <a16:creationId xmlns:a16="http://schemas.microsoft.com/office/drawing/2014/main" id="{9879449C-677A-755F-B874-491E897EF577}"/>
              </a:ext>
            </a:extLst>
          </p:cNvPr>
          <p:cNvSpPr txBox="1"/>
          <p:nvPr/>
        </p:nvSpPr>
        <p:spPr>
          <a:xfrm>
            <a:off x="639095" y="4142950"/>
            <a:ext cx="1302583"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Input -</a:t>
            </a:r>
          </a:p>
        </p:txBody>
      </p:sp>
      <p:sp>
        <p:nvSpPr>
          <p:cNvPr id="7" name="TextBox 6">
            <a:extLst>
              <a:ext uri="{FF2B5EF4-FFF2-40B4-BE49-F238E27FC236}">
                <a16:creationId xmlns:a16="http://schemas.microsoft.com/office/drawing/2014/main" id="{2AA129E2-5CD6-0A65-2463-7A0A7397BDF4}"/>
              </a:ext>
            </a:extLst>
          </p:cNvPr>
          <p:cNvSpPr txBox="1"/>
          <p:nvPr/>
        </p:nvSpPr>
        <p:spPr>
          <a:xfrm>
            <a:off x="4336114" y="4571987"/>
            <a:ext cx="7572596" cy="2062359"/>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nSpc>
                <a:spcPct val="150000"/>
              </a:lnSpc>
            </a:pPr>
            <a:r>
              <a:rPr lang="en-US" altLang="ko-KR" dirty="0">
                <a:latin typeface="Times New Roman" panose="02020603050405020304" pitchFamily="18" charset="0"/>
                <a:ea typeface="맑은 고딕"/>
                <a:cs typeface="Times New Roman" panose="02020603050405020304" pitchFamily="18" charset="0"/>
              </a:rPr>
              <a:t>Fault type 0: Normal (16,000 entries)</a:t>
            </a:r>
          </a:p>
          <a:p>
            <a:pPr>
              <a:lnSpc>
                <a:spcPct val="150000"/>
              </a:lnSpc>
            </a:pPr>
            <a:r>
              <a:rPr lang="en-US" altLang="ko-KR" dirty="0">
                <a:latin typeface="Times New Roman" panose="02020603050405020304" pitchFamily="18" charset="0"/>
                <a:ea typeface="맑은 고딕"/>
                <a:cs typeface="Times New Roman" panose="02020603050405020304" pitchFamily="18" charset="0"/>
              </a:rPr>
              <a:t>Fault type 1: Rich mixture - High Pressure, Incorrect Sensor, etc. (10,988 entries)</a:t>
            </a:r>
          </a:p>
          <a:p>
            <a:pPr>
              <a:lnSpc>
                <a:spcPct val="150000"/>
              </a:lnSpc>
            </a:pPr>
            <a:r>
              <a:rPr lang="en-US" altLang="ko-KR" dirty="0">
                <a:latin typeface="Times New Roman" panose="02020603050405020304" pitchFamily="18" charset="0"/>
                <a:ea typeface="맑은 고딕"/>
                <a:cs typeface="Times New Roman" panose="02020603050405020304" pitchFamily="18" charset="0"/>
              </a:rPr>
              <a:t>Fault type 2: Lean mixture – Low Pressure,  Incorrect Sensor, etc. (15,000 entries)</a:t>
            </a:r>
          </a:p>
          <a:p>
            <a:pPr>
              <a:lnSpc>
                <a:spcPct val="150000"/>
              </a:lnSpc>
            </a:pPr>
            <a:r>
              <a:rPr lang="en-US" altLang="ko-KR" dirty="0">
                <a:latin typeface="Times New Roman" panose="02020603050405020304" pitchFamily="18" charset="0"/>
                <a:ea typeface="맑은 고딕"/>
                <a:cs typeface="Times New Roman" panose="02020603050405020304" pitchFamily="18" charset="0"/>
              </a:rPr>
              <a:t>Fault type 3: Low Voltage – Worn Spark, Defective Coil, etc. (14,001 entries)</a:t>
            </a:r>
          </a:p>
          <a:p>
            <a:pPr>
              <a:lnSpc>
                <a:spcPct val="150000"/>
              </a:lnSpc>
            </a:pPr>
            <a:endParaRPr lang="ko-KR" altLang="en-US" dirty="0">
              <a:latin typeface="Times New Roman" panose="02020603050405020304" pitchFamily="18" charset="0"/>
              <a:ea typeface="맑은 고딕"/>
              <a:cs typeface="Times New Roman" panose="02020603050405020304" pitchFamily="18" charset="0"/>
            </a:endParaRPr>
          </a:p>
        </p:txBody>
      </p:sp>
      <p:sp>
        <p:nvSpPr>
          <p:cNvPr id="15" name="TextBox 14">
            <a:extLst>
              <a:ext uri="{FF2B5EF4-FFF2-40B4-BE49-F238E27FC236}">
                <a16:creationId xmlns:a16="http://schemas.microsoft.com/office/drawing/2014/main" id="{EAC262FD-889B-32F0-E65D-5BF5D0A263D3}"/>
              </a:ext>
            </a:extLst>
          </p:cNvPr>
          <p:cNvSpPr txBox="1"/>
          <p:nvPr/>
        </p:nvSpPr>
        <p:spPr>
          <a:xfrm>
            <a:off x="4067174" y="4128305"/>
            <a:ext cx="1710813"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Output -</a:t>
            </a:r>
          </a:p>
        </p:txBody>
      </p:sp>
      <p:sp>
        <p:nvSpPr>
          <p:cNvPr id="27" name="TextBox 26">
            <a:extLst>
              <a:ext uri="{FF2B5EF4-FFF2-40B4-BE49-F238E27FC236}">
                <a16:creationId xmlns:a16="http://schemas.microsoft.com/office/drawing/2014/main" id="{B54A8181-613A-9E85-2D30-EA0F0E7CCE91}"/>
              </a:ext>
            </a:extLst>
          </p:cNvPr>
          <p:cNvSpPr txBox="1"/>
          <p:nvPr/>
        </p:nvSpPr>
        <p:spPr>
          <a:xfrm>
            <a:off x="801239" y="1757464"/>
            <a:ext cx="10913807" cy="400110"/>
          </a:xfrm>
          <a:prstGeom prst="rect">
            <a:avLst/>
          </a:prstGeom>
          <a:noFill/>
        </p:spPr>
        <p:txBody>
          <a:bodyPr wrap="square">
            <a:spAutoFit/>
          </a:bodyPr>
          <a:lstStyle/>
          <a:p>
            <a:r>
              <a:rPr lang="en-US" altLang="ko-KR" sz="2000" dirty="0" err="1">
                <a:latin typeface="Times New Roman" panose="02020603050405020304" pitchFamily="18" charset="0"/>
                <a:cs typeface="Times New Roman" panose="02020603050405020304" pitchFamily="18" charset="0"/>
              </a:rPr>
              <a:t>EngineFaultDB</a:t>
            </a:r>
            <a:r>
              <a:rPr lang="en-US" altLang="ko-KR" sz="2000" dirty="0">
                <a:latin typeface="Times New Roman" panose="02020603050405020304" pitchFamily="18" charset="0"/>
                <a:cs typeface="Times New Roman" panose="02020603050405020304" pitchFamily="18" charset="0"/>
              </a:rPr>
              <a:t> (Supervised Learning)</a:t>
            </a:r>
          </a:p>
        </p:txBody>
      </p:sp>
      <p:sp>
        <p:nvSpPr>
          <p:cNvPr id="28" name="TextBox 27">
            <a:extLst>
              <a:ext uri="{FF2B5EF4-FFF2-40B4-BE49-F238E27FC236}">
                <a16:creationId xmlns:a16="http://schemas.microsoft.com/office/drawing/2014/main" id="{BD4A37C1-B16F-392A-87E5-635769BACEAE}"/>
              </a:ext>
            </a:extLst>
          </p:cNvPr>
          <p:cNvSpPr txBox="1"/>
          <p:nvPr/>
        </p:nvSpPr>
        <p:spPr>
          <a:xfrm>
            <a:off x="639096" y="1272836"/>
            <a:ext cx="2907972"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Data Sets Name-</a:t>
            </a:r>
          </a:p>
        </p:txBody>
      </p:sp>
      <p:sp>
        <p:nvSpPr>
          <p:cNvPr id="32" name="TextBox 31">
            <a:extLst>
              <a:ext uri="{FF2B5EF4-FFF2-40B4-BE49-F238E27FC236}">
                <a16:creationId xmlns:a16="http://schemas.microsoft.com/office/drawing/2014/main" id="{0B73CD39-87C4-BA65-0109-A5CF5F3A954A}"/>
              </a:ext>
            </a:extLst>
          </p:cNvPr>
          <p:cNvSpPr txBox="1"/>
          <p:nvPr/>
        </p:nvSpPr>
        <p:spPr>
          <a:xfrm>
            <a:off x="801238" y="3353329"/>
            <a:ext cx="4062163" cy="400110"/>
          </a:xfrm>
          <a:prstGeom prst="rect">
            <a:avLst/>
          </a:prstGeom>
          <a:noFill/>
        </p:spPr>
        <p:txBody>
          <a:bodyPr wrap="square">
            <a:spAutoFit/>
          </a:bodyPr>
          <a:lstStyle/>
          <a:p>
            <a:r>
              <a:rPr lang="en-US" altLang="ko-KR" sz="2000" dirty="0">
                <a:latin typeface="Times New Roman" panose="02020603050405020304" pitchFamily="18" charset="0"/>
                <a:cs typeface="Times New Roman" panose="02020603050405020304" pitchFamily="18" charset="0"/>
              </a:rPr>
              <a:t>DAQ, Gas Analyzer</a:t>
            </a:r>
          </a:p>
        </p:txBody>
      </p:sp>
      <p:sp>
        <p:nvSpPr>
          <p:cNvPr id="33" name="TextBox 32">
            <a:extLst>
              <a:ext uri="{FF2B5EF4-FFF2-40B4-BE49-F238E27FC236}">
                <a16:creationId xmlns:a16="http://schemas.microsoft.com/office/drawing/2014/main" id="{E672903F-416A-6862-A13D-1120E52C8BE9}"/>
              </a:ext>
            </a:extLst>
          </p:cNvPr>
          <p:cNvSpPr txBox="1"/>
          <p:nvPr/>
        </p:nvSpPr>
        <p:spPr>
          <a:xfrm>
            <a:off x="639095" y="2825613"/>
            <a:ext cx="2143433"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Acquisition -</a:t>
            </a:r>
          </a:p>
        </p:txBody>
      </p:sp>
      <p:sp>
        <p:nvSpPr>
          <p:cNvPr id="34" name="슬라이드 번호 개체 틀 33">
            <a:extLst>
              <a:ext uri="{FF2B5EF4-FFF2-40B4-BE49-F238E27FC236}">
                <a16:creationId xmlns:a16="http://schemas.microsoft.com/office/drawing/2014/main" id="{117F5B43-2269-D521-BE25-B3AADE42C57F}"/>
              </a:ext>
            </a:extLst>
          </p:cNvPr>
          <p:cNvSpPr>
            <a:spLocks noGrp="1"/>
          </p:cNvSpPr>
          <p:nvPr>
            <p:ph type="sldNum" sz="quarter" idx="12"/>
          </p:nvPr>
        </p:nvSpPr>
        <p:spPr/>
        <p:txBody>
          <a:bodyPr/>
          <a:lstStyle/>
          <a:p>
            <a:fld id="{83D37A20-76DD-4CD0-B0FA-805EEE79EC14}" type="slidenum">
              <a:rPr lang="ko-KR" altLang="en-US" smtClean="0"/>
              <a:t>5</a:t>
            </a:fld>
            <a:endParaRPr lang="ko-KR" altLang="en-US"/>
          </a:p>
        </p:txBody>
      </p:sp>
      <p:grpSp>
        <p:nvGrpSpPr>
          <p:cNvPr id="3" name="그룹 2">
            <a:extLst>
              <a:ext uri="{FF2B5EF4-FFF2-40B4-BE49-F238E27FC236}">
                <a16:creationId xmlns:a16="http://schemas.microsoft.com/office/drawing/2014/main" id="{763428B7-EBAA-C4B5-D61E-D3002FCB1770}"/>
              </a:ext>
            </a:extLst>
          </p:cNvPr>
          <p:cNvGrpSpPr/>
          <p:nvPr/>
        </p:nvGrpSpPr>
        <p:grpSpPr>
          <a:xfrm>
            <a:off x="5694063" y="1272834"/>
            <a:ext cx="5528334" cy="2442406"/>
            <a:chOff x="14302149" y="6861150"/>
            <a:chExt cx="7387683" cy="2529035"/>
          </a:xfrm>
        </p:grpSpPr>
        <p:pic>
          <p:nvPicPr>
            <p:cNvPr id="8" name="그림 7" descr="전자제품, 측정기, 실내이(가) 표시된 사진&#10;&#10;자동 생성된 설명">
              <a:extLst>
                <a:ext uri="{FF2B5EF4-FFF2-40B4-BE49-F238E27FC236}">
                  <a16:creationId xmlns:a16="http://schemas.microsoft.com/office/drawing/2014/main" id="{9934448A-66F7-1125-9D37-DF24E76B512B}"/>
                </a:ext>
              </a:extLst>
            </p:cNvPr>
            <p:cNvPicPr>
              <a:picLocks noChangeAspect="1"/>
            </p:cNvPicPr>
            <p:nvPr/>
          </p:nvPicPr>
          <p:blipFill>
            <a:blip r:embed="rId4"/>
            <a:stretch>
              <a:fillRect/>
            </a:stretch>
          </p:blipFill>
          <p:spPr>
            <a:xfrm>
              <a:off x="17954222" y="6861150"/>
              <a:ext cx="3735610" cy="2295805"/>
            </a:xfrm>
            <a:prstGeom prst="rect">
              <a:avLst/>
            </a:prstGeom>
          </p:spPr>
        </p:pic>
        <p:sp>
          <p:nvSpPr>
            <p:cNvPr id="9" name="TextBox 8">
              <a:extLst>
                <a:ext uri="{FF2B5EF4-FFF2-40B4-BE49-F238E27FC236}">
                  <a16:creationId xmlns:a16="http://schemas.microsoft.com/office/drawing/2014/main" id="{DA655A68-01BC-D6AA-165E-8A2ABD77E601}"/>
                </a:ext>
              </a:extLst>
            </p:cNvPr>
            <p:cNvSpPr txBox="1"/>
            <p:nvPr/>
          </p:nvSpPr>
          <p:spPr>
            <a:xfrm>
              <a:off x="14302149" y="9163116"/>
              <a:ext cx="7387683" cy="227069"/>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gn="ctr"/>
              <a:r>
                <a:rPr lang="ko-KR" altLang="en-US" sz="1200" b="1" dirty="0">
                  <a:latin typeface="Times New Roman" panose="02020603050405020304" pitchFamily="18" charset="0"/>
                  <a:ea typeface="맑은 고딕"/>
                  <a:cs typeface="Times New Roman" panose="02020603050405020304" pitchFamily="18" charset="0"/>
                </a:rPr>
                <a:t>&lt;</a:t>
              </a:r>
              <a:r>
                <a:rPr lang="ko-KR" altLang="en-US" sz="1200" b="1" dirty="0" err="1">
                  <a:latin typeface="Times New Roman" panose="02020603050405020304" pitchFamily="18" charset="0"/>
                  <a:ea typeface="맑은 고딕"/>
                  <a:cs typeface="Times New Roman" panose="02020603050405020304" pitchFamily="18" charset="0"/>
                </a:rPr>
                <a:t>Engine</a:t>
              </a:r>
              <a:r>
                <a:rPr lang="ko-KR" altLang="en-US" sz="1200" b="1" dirty="0">
                  <a:latin typeface="Times New Roman" panose="02020603050405020304" pitchFamily="18" charset="0"/>
                  <a:ea typeface="맑은 고딕"/>
                  <a:cs typeface="Times New Roman" panose="02020603050405020304" pitchFamily="18" charset="0"/>
                </a:rPr>
                <a:t> Data </a:t>
              </a:r>
              <a:r>
                <a:rPr lang="ko-KR" altLang="en-US" sz="1200" b="1" dirty="0" err="1">
                  <a:latin typeface="Times New Roman" panose="02020603050405020304" pitchFamily="18" charset="0"/>
                  <a:ea typeface="맑은 고딕"/>
                  <a:cs typeface="Times New Roman" panose="02020603050405020304" pitchFamily="18" charset="0"/>
                </a:rPr>
                <a:t>Collection</a:t>
              </a:r>
              <a:r>
                <a:rPr lang="ko-KR" altLang="en-US" sz="1200" b="1" dirty="0">
                  <a:latin typeface="Times New Roman" panose="02020603050405020304" pitchFamily="18" charset="0"/>
                  <a:ea typeface="맑은 고딕"/>
                  <a:cs typeface="Times New Roman" panose="02020603050405020304" pitchFamily="18" charset="0"/>
                </a:rPr>
                <a:t> / </a:t>
              </a:r>
              <a:r>
                <a:rPr lang="ko-KR" altLang="en-US" sz="1200" b="1" dirty="0" err="1">
                  <a:latin typeface="Times New Roman" panose="02020603050405020304" pitchFamily="18" charset="0"/>
                  <a:ea typeface="맑은 고딕"/>
                  <a:cs typeface="Times New Roman" panose="02020603050405020304" pitchFamily="18" charset="0"/>
                </a:rPr>
                <a:t>Gas</a:t>
              </a:r>
              <a:r>
                <a:rPr lang="ko-KR" altLang="en-US" sz="1200" b="1" dirty="0">
                  <a:latin typeface="Times New Roman" panose="02020603050405020304" pitchFamily="18" charset="0"/>
                  <a:ea typeface="맑은 고딕"/>
                  <a:cs typeface="Times New Roman" panose="02020603050405020304" pitchFamily="18" charset="0"/>
                </a:rPr>
                <a:t> </a:t>
              </a:r>
              <a:r>
                <a:rPr lang="ko-KR" altLang="en-US" sz="1200" b="1" dirty="0" err="1">
                  <a:latin typeface="Times New Roman" panose="02020603050405020304" pitchFamily="18" charset="0"/>
                  <a:ea typeface="맑은 고딕"/>
                  <a:cs typeface="Times New Roman" panose="02020603050405020304" pitchFamily="18" charset="0"/>
                </a:rPr>
                <a:t>Analyzer</a:t>
              </a:r>
              <a:r>
                <a:rPr lang="ko-KR" altLang="en-US" sz="1200" b="1" dirty="0">
                  <a:latin typeface="Times New Roman" panose="02020603050405020304" pitchFamily="18" charset="0"/>
                  <a:ea typeface="맑은 고딕"/>
                  <a:cs typeface="Times New Roman" panose="02020603050405020304" pitchFamily="18" charset="0"/>
                </a:rPr>
                <a:t> </a:t>
              </a:r>
              <a:r>
                <a:rPr lang="ko-KR" altLang="en-US" sz="1200" b="1" dirty="0" err="1">
                  <a:latin typeface="Times New Roman" panose="02020603050405020304" pitchFamily="18" charset="0"/>
                  <a:ea typeface="맑은 고딕"/>
                  <a:cs typeface="Times New Roman" panose="02020603050405020304" pitchFamily="18" charset="0"/>
                </a:rPr>
                <a:t>Device</a:t>
              </a:r>
              <a:r>
                <a:rPr lang="ko-KR" altLang="en-US" sz="1200" b="1" dirty="0">
                  <a:latin typeface="Times New Roman" panose="02020603050405020304" pitchFamily="18" charset="0"/>
                  <a:ea typeface="맑은 고딕"/>
                  <a:cs typeface="Times New Roman" panose="02020603050405020304" pitchFamily="18" charset="0"/>
                </a:rPr>
                <a:t>&gt;</a:t>
              </a:r>
              <a:endParaRPr lang="ko-KR" altLang="en-US" sz="2000" b="1" dirty="0">
                <a:latin typeface="Times New Roman" panose="02020603050405020304" pitchFamily="18" charset="0"/>
                <a:cs typeface="Times New Roman" panose="02020603050405020304" pitchFamily="18" charset="0"/>
              </a:endParaRPr>
            </a:p>
          </p:txBody>
        </p:sp>
        <p:pic>
          <p:nvPicPr>
            <p:cNvPr id="10" name="그림 9" descr="실내, 건물, 공학, 바닥이(가) 표시된 사진&#10;&#10;자동 생성된 설명">
              <a:extLst>
                <a:ext uri="{FF2B5EF4-FFF2-40B4-BE49-F238E27FC236}">
                  <a16:creationId xmlns:a16="http://schemas.microsoft.com/office/drawing/2014/main" id="{ECF2F100-1B2F-F488-4155-DA9C6F584E0F}"/>
                </a:ext>
              </a:extLst>
            </p:cNvPr>
            <p:cNvPicPr>
              <a:picLocks noChangeAspect="1"/>
            </p:cNvPicPr>
            <p:nvPr/>
          </p:nvPicPr>
          <p:blipFill>
            <a:blip r:embed="rId5"/>
            <a:stretch>
              <a:fillRect/>
            </a:stretch>
          </p:blipFill>
          <p:spPr>
            <a:xfrm>
              <a:off x="14442967" y="6861150"/>
              <a:ext cx="3305493" cy="2295805"/>
            </a:xfrm>
            <a:prstGeom prst="rect">
              <a:avLst/>
            </a:prstGeom>
          </p:spPr>
        </p:pic>
      </p:grpSp>
    </p:spTree>
    <p:extLst>
      <p:ext uri="{BB962C8B-B14F-4D97-AF65-F5344CB8AC3E}">
        <p14:creationId xmlns:p14="http://schemas.microsoft.com/office/powerpoint/2010/main" val="329585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F69C-2F15-863B-AF13-5F05E396067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AD9F28-214E-A3E1-394E-B9422F901C80}"/>
              </a:ext>
            </a:extLst>
          </p:cNvPr>
          <p:cNvSpPr txBox="1"/>
          <p:nvPr/>
        </p:nvSpPr>
        <p:spPr>
          <a:xfrm>
            <a:off x="281664" y="327897"/>
            <a:ext cx="4861835"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1. Proposal Review</a:t>
            </a:r>
          </a:p>
        </p:txBody>
      </p:sp>
      <p:pic>
        <p:nvPicPr>
          <p:cNvPr id="5" name="Picture 2">
            <a:extLst>
              <a:ext uri="{FF2B5EF4-FFF2-40B4-BE49-F238E27FC236}">
                <a16:creationId xmlns:a16="http://schemas.microsoft.com/office/drawing/2014/main" id="{B8408B50-03A7-260B-326D-CD9762747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1882702-84AB-6583-FBED-8418FE9390A5}"/>
              </a:ext>
            </a:extLst>
          </p:cNvPr>
          <p:cNvSpPr txBox="1"/>
          <p:nvPr/>
        </p:nvSpPr>
        <p:spPr>
          <a:xfrm>
            <a:off x="639095" y="1087206"/>
            <a:ext cx="5974836"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 How Baseline Journal did- </a:t>
            </a:r>
          </a:p>
        </p:txBody>
      </p:sp>
      <p:sp>
        <p:nvSpPr>
          <p:cNvPr id="34" name="슬라이드 번호 개체 틀 33">
            <a:extLst>
              <a:ext uri="{FF2B5EF4-FFF2-40B4-BE49-F238E27FC236}">
                <a16:creationId xmlns:a16="http://schemas.microsoft.com/office/drawing/2014/main" id="{5DF95F44-FBE0-9417-F7A3-0BD52B175425}"/>
              </a:ext>
            </a:extLst>
          </p:cNvPr>
          <p:cNvSpPr>
            <a:spLocks noGrp="1"/>
          </p:cNvSpPr>
          <p:nvPr>
            <p:ph type="sldNum" sz="quarter" idx="12"/>
          </p:nvPr>
        </p:nvSpPr>
        <p:spPr/>
        <p:txBody>
          <a:bodyPr/>
          <a:lstStyle/>
          <a:p>
            <a:fld id="{83D37A20-76DD-4CD0-B0FA-805EEE79EC14}" type="slidenum">
              <a:rPr lang="ko-KR" altLang="en-US" smtClean="0"/>
              <a:t>6</a:t>
            </a:fld>
            <a:endParaRPr lang="ko-KR" altLang="en-US"/>
          </a:p>
        </p:txBody>
      </p:sp>
      <p:pic>
        <p:nvPicPr>
          <p:cNvPr id="11" name="그림 10">
            <a:extLst>
              <a:ext uri="{FF2B5EF4-FFF2-40B4-BE49-F238E27FC236}">
                <a16:creationId xmlns:a16="http://schemas.microsoft.com/office/drawing/2014/main" id="{D9C99473-2CC8-CD74-2069-6A78C4617FE8}"/>
              </a:ext>
            </a:extLst>
          </p:cNvPr>
          <p:cNvPicPr>
            <a:picLocks noChangeAspect="1"/>
          </p:cNvPicPr>
          <p:nvPr/>
        </p:nvPicPr>
        <p:blipFill>
          <a:blip r:embed="rId4"/>
          <a:stretch>
            <a:fillRect/>
          </a:stretch>
        </p:blipFill>
        <p:spPr>
          <a:xfrm>
            <a:off x="281663" y="1846601"/>
            <a:ext cx="3457957" cy="2553635"/>
          </a:xfrm>
          <a:prstGeom prst="rect">
            <a:avLst/>
          </a:prstGeom>
        </p:spPr>
      </p:pic>
      <p:pic>
        <p:nvPicPr>
          <p:cNvPr id="12" name="그림 11">
            <a:extLst>
              <a:ext uri="{FF2B5EF4-FFF2-40B4-BE49-F238E27FC236}">
                <a16:creationId xmlns:a16="http://schemas.microsoft.com/office/drawing/2014/main" id="{7EF82AEA-101A-A313-C75B-B0BE37EBF90D}"/>
              </a:ext>
            </a:extLst>
          </p:cNvPr>
          <p:cNvPicPr>
            <a:picLocks noChangeAspect="1"/>
          </p:cNvPicPr>
          <p:nvPr/>
        </p:nvPicPr>
        <p:blipFill>
          <a:blip r:embed="rId5"/>
          <a:stretch>
            <a:fillRect/>
          </a:stretch>
        </p:blipFill>
        <p:spPr>
          <a:xfrm>
            <a:off x="2764906" y="5095294"/>
            <a:ext cx="1949427" cy="600851"/>
          </a:xfrm>
          <a:prstGeom prst="rect">
            <a:avLst/>
          </a:prstGeom>
        </p:spPr>
      </p:pic>
      <p:pic>
        <p:nvPicPr>
          <p:cNvPr id="13" name="그림 12">
            <a:extLst>
              <a:ext uri="{FF2B5EF4-FFF2-40B4-BE49-F238E27FC236}">
                <a16:creationId xmlns:a16="http://schemas.microsoft.com/office/drawing/2014/main" id="{72C88658-CB4E-BC62-7312-24DE5363EABD}"/>
              </a:ext>
            </a:extLst>
          </p:cNvPr>
          <p:cNvPicPr>
            <a:picLocks noChangeAspect="1"/>
          </p:cNvPicPr>
          <p:nvPr/>
        </p:nvPicPr>
        <p:blipFill>
          <a:blip r:embed="rId6"/>
          <a:stretch>
            <a:fillRect/>
          </a:stretch>
        </p:blipFill>
        <p:spPr>
          <a:xfrm>
            <a:off x="4084693" y="1803945"/>
            <a:ext cx="2880196" cy="2240781"/>
          </a:xfrm>
          <a:prstGeom prst="rect">
            <a:avLst/>
          </a:prstGeom>
        </p:spPr>
      </p:pic>
      <p:pic>
        <p:nvPicPr>
          <p:cNvPr id="14" name="그림 13">
            <a:extLst>
              <a:ext uri="{FF2B5EF4-FFF2-40B4-BE49-F238E27FC236}">
                <a16:creationId xmlns:a16="http://schemas.microsoft.com/office/drawing/2014/main" id="{A9B1543B-7526-9E85-457A-25F1108F1D30}"/>
              </a:ext>
            </a:extLst>
          </p:cNvPr>
          <p:cNvPicPr>
            <a:picLocks noChangeAspect="1"/>
          </p:cNvPicPr>
          <p:nvPr/>
        </p:nvPicPr>
        <p:blipFill>
          <a:blip r:embed="rId7"/>
          <a:stretch>
            <a:fillRect/>
          </a:stretch>
        </p:blipFill>
        <p:spPr>
          <a:xfrm>
            <a:off x="8467872" y="2216663"/>
            <a:ext cx="3396680" cy="1216171"/>
          </a:xfrm>
          <a:prstGeom prst="rect">
            <a:avLst/>
          </a:prstGeom>
        </p:spPr>
      </p:pic>
      <p:sp>
        <p:nvSpPr>
          <p:cNvPr id="16" name="TextBox 15">
            <a:extLst>
              <a:ext uri="{FF2B5EF4-FFF2-40B4-BE49-F238E27FC236}">
                <a16:creationId xmlns:a16="http://schemas.microsoft.com/office/drawing/2014/main" id="{F5E4D16C-81F2-D081-3B87-C46810C775E5}"/>
              </a:ext>
            </a:extLst>
          </p:cNvPr>
          <p:cNvSpPr txBox="1"/>
          <p:nvPr/>
        </p:nvSpPr>
        <p:spPr>
          <a:xfrm>
            <a:off x="7099102" y="1937988"/>
            <a:ext cx="6096000" cy="369332"/>
          </a:xfrm>
          <a:prstGeom prst="rect">
            <a:avLst/>
          </a:prstGeom>
          <a:noFill/>
        </p:spPr>
        <p:txBody>
          <a:bodyPr wrap="square">
            <a:spAutoFit/>
          </a:bodyPr>
          <a:lstStyle/>
          <a:p>
            <a:pPr algn="ctr"/>
            <a:r>
              <a:rPr lang="ko-KR" altLang="en-US" sz="1800" dirty="0">
                <a:latin typeface="Times New Roman" panose="02020603050405020304" pitchFamily="18" charset="0"/>
                <a:ea typeface="맑은 고딕"/>
                <a:cs typeface="Times New Roman" panose="02020603050405020304" pitchFamily="18" charset="0"/>
              </a:rPr>
              <a:t>&lt;</a:t>
            </a:r>
            <a:r>
              <a:rPr lang="en-US" altLang="ko-KR" sz="1800" dirty="0">
                <a:latin typeface="Times New Roman" panose="02020603050405020304" pitchFamily="18" charset="0"/>
                <a:ea typeface="맑은 고딕"/>
                <a:cs typeface="Times New Roman" panose="02020603050405020304" pitchFamily="18" charset="0"/>
              </a:rPr>
              <a:t> Journal Performance </a:t>
            </a:r>
            <a:r>
              <a:rPr lang="ko-KR" altLang="en-US" sz="1800" dirty="0">
                <a:latin typeface="Times New Roman" panose="02020603050405020304" pitchFamily="18" charset="0"/>
                <a:ea typeface="맑은 고딕"/>
                <a:cs typeface="Times New Roman" panose="02020603050405020304" pitchFamily="18" charset="0"/>
              </a:rPr>
              <a:t>&gt;</a:t>
            </a:r>
            <a:endParaRPr lang="ko-KR" altLang="en-US" sz="3200" dirty="0">
              <a:latin typeface="Times New Roman" panose="02020603050405020304" pitchFamily="18" charset="0"/>
              <a:cs typeface="Times New Roman" panose="02020603050405020304" pitchFamily="18" charset="0"/>
            </a:endParaRPr>
          </a:p>
        </p:txBody>
      </p:sp>
      <p:sp>
        <p:nvSpPr>
          <p:cNvPr id="17" name="화살표: 오른쪽 16">
            <a:extLst>
              <a:ext uri="{FF2B5EF4-FFF2-40B4-BE49-F238E27FC236}">
                <a16:creationId xmlns:a16="http://schemas.microsoft.com/office/drawing/2014/main" id="{EB306A8D-4A27-FF54-E7CB-1AC15ECBF637}"/>
              </a:ext>
            </a:extLst>
          </p:cNvPr>
          <p:cNvSpPr/>
          <p:nvPr/>
        </p:nvSpPr>
        <p:spPr>
          <a:xfrm>
            <a:off x="7099102" y="3309049"/>
            <a:ext cx="1205892" cy="20347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9D2270E-6CE7-48A6-327B-157272E2AFFC}"/>
              </a:ext>
            </a:extLst>
          </p:cNvPr>
          <p:cNvSpPr txBox="1"/>
          <p:nvPr/>
        </p:nvSpPr>
        <p:spPr>
          <a:xfrm>
            <a:off x="8070873" y="3494307"/>
            <a:ext cx="4190678" cy="1433662"/>
          </a:xfrm>
          <a:prstGeom prst="rect">
            <a:avLst/>
          </a:prstGeom>
          <a:noFill/>
        </p:spPr>
        <p:txBody>
          <a:bodyPr wrap="square">
            <a:spAutoFit/>
          </a:bodyPr>
          <a:lstStyle/>
          <a:p>
            <a:pPr algn="ctr">
              <a:lnSpc>
                <a:spcPct val="125000"/>
              </a:lnSpc>
            </a:pPr>
            <a:r>
              <a:rPr lang="en-US" altLang="ko-KR" sz="2400" b="1" dirty="0">
                <a:latin typeface="Times New Roman" panose="02020603050405020304" pitchFamily="18" charset="0"/>
                <a:cs typeface="Times New Roman" panose="02020603050405020304" pitchFamily="18" charset="0"/>
              </a:rPr>
              <a:t>Best Model Performance </a:t>
            </a:r>
          </a:p>
          <a:p>
            <a:pPr algn="ctr">
              <a:lnSpc>
                <a:spcPct val="125000"/>
              </a:lnSpc>
            </a:pPr>
            <a:r>
              <a:rPr lang="en-US" altLang="ko-KR" sz="2400" b="1" dirty="0">
                <a:latin typeface="Times New Roman" panose="02020603050405020304" pitchFamily="18" charset="0"/>
                <a:cs typeface="Times New Roman" panose="02020603050405020304" pitchFamily="18" charset="0"/>
              </a:rPr>
              <a:t>of Baseline</a:t>
            </a:r>
          </a:p>
          <a:p>
            <a:pPr algn="ctr">
              <a:lnSpc>
                <a:spcPct val="125000"/>
              </a:lnSpc>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400" b="1" dirty="0">
                <a:solidFill>
                  <a:srgbClr val="FF0000"/>
                </a:solidFill>
                <a:latin typeface="Times New Roman" panose="02020603050405020304" pitchFamily="18" charset="0"/>
                <a:cs typeface="Times New Roman" panose="02020603050405020304" pitchFamily="18" charset="0"/>
              </a:rPr>
              <a:t>75.1%</a:t>
            </a:r>
          </a:p>
        </p:txBody>
      </p:sp>
      <p:sp>
        <p:nvSpPr>
          <p:cNvPr id="4" name="TextBox 3">
            <a:extLst>
              <a:ext uri="{FF2B5EF4-FFF2-40B4-BE49-F238E27FC236}">
                <a16:creationId xmlns:a16="http://schemas.microsoft.com/office/drawing/2014/main" id="{9516F7F8-314D-CBE8-966A-AC7FC88DBE8E}"/>
              </a:ext>
            </a:extLst>
          </p:cNvPr>
          <p:cNvSpPr txBox="1"/>
          <p:nvPr/>
        </p:nvSpPr>
        <p:spPr>
          <a:xfrm>
            <a:off x="793197" y="4291829"/>
            <a:ext cx="2571115" cy="406137"/>
          </a:xfrm>
          <a:prstGeom prst="rect">
            <a:avLst/>
          </a:prstGeom>
          <a:noFill/>
        </p:spPr>
        <p:txBody>
          <a:bodyPr wrap="square">
            <a:spAutoFit/>
          </a:bodyPr>
          <a:lstStyle/>
          <a:p>
            <a:pPr algn="ctr">
              <a:lnSpc>
                <a:spcPct val="125000"/>
              </a:lnSpc>
            </a:pPr>
            <a:r>
              <a:rPr lang="en-US" altLang="ko-KR" sz="1800" b="1" dirty="0">
                <a:latin typeface="Times New Roman" panose="02020603050405020304" pitchFamily="18" charset="0"/>
                <a:cs typeface="Times New Roman" panose="02020603050405020304" pitchFamily="18" charset="0"/>
              </a:rPr>
              <a:t>1. Correlation Analyze</a:t>
            </a:r>
          </a:p>
        </p:txBody>
      </p:sp>
      <p:sp>
        <p:nvSpPr>
          <p:cNvPr id="7" name="TextBox 6">
            <a:extLst>
              <a:ext uri="{FF2B5EF4-FFF2-40B4-BE49-F238E27FC236}">
                <a16:creationId xmlns:a16="http://schemas.microsoft.com/office/drawing/2014/main" id="{C1A5F552-AE61-1135-1ED8-F6DE1B93CEB6}"/>
              </a:ext>
            </a:extLst>
          </p:cNvPr>
          <p:cNvSpPr txBox="1"/>
          <p:nvPr/>
        </p:nvSpPr>
        <p:spPr>
          <a:xfrm>
            <a:off x="4251154" y="4295649"/>
            <a:ext cx="2541657" cy="406137"/>
          </a:xfrm>
          <a:prstGeom prst="rect">
            <a:avLst/>
          </a:prstGeom>
          <a:noFill/>
        </p:spPr>
        <p:txBody>
          <a:bodyPr wrap="square">
            <a:spAutoFit/>
          </a:bodyPr>
          <a:lstStyle/>
          <a:p>
            <a:pPr algn="ctr">
              <a:lnSpc>
                <a:spcPct val="125000"/>
              </a:lnSpc>
            </a:pPr>
            <a:r>
              <a:rPr lang="en-US" altLang="ko-KR" sz="1800" b="1" dirty="0">
                <a:latin typeface="Times New Roman" panose="02020603050405020304" pitchFamily="18" charset="0"/>
                <a:cs typeface="Times New Roman" panose="02020603050405020304" pitchFamily="18" charset="0"/>
              </a:rPr>
              <a:t>2. Tendency &amp; Outlier</a:t>
            </a:r>
          </a:p>
        </p:txBody>
      </p:sp>
      <p:sp>
        <p:nvSpPr>
          <p:cNvPr id="8" name="TextBox 7">
            <a:extLst>
              <a:ext uri="{FF2B5EF4-FFF2-40B4-BE49-F238E27FC236}">
                <a16:creationId xmlns:a16="http://schemas.microsoft.com/office/drawing/2014/main" id="{C69ED314-90E8-078D-84C7-F3C3B71160A7}"/>
              </a:ext>
            </a:extLst>
          </p:cNvPr>
          <p:cNvSpPr txBox="1"/>
          <p:nvPr/>
        </p:nvSpPr>
        <p:spPr>
          <a:xfrm>
            <a:off x="2516823" y="5876876"/>
            <a:ext cx="2571115" cy="406137"/>
          </a:xfrm>
          <a:prstGeom prst="rect">
            <a:avLst/>
          </a:prstGeom>
          <a:noFill/>
        </p:spPr>
        <p:txBody>
          <a:bodyPr wrap="square">
            <a:spAutoFit/>
          </a:bodyPr>
          <a:lstStyle/>
          <a:p>
            <a:pPr algn="ctr">
              <a:lnSpc>
                <a:spcPct val="125000"/>
              </a:lnSpc>
            </a:pPr>
            <a:r>
              <a:rPr lang="en-US" altLang="ko-KR" sz="1800" b="1" dirty="0">
                <a:latin typeface="Times New Roman" panose="02020603050405020304" pitchFamily="18" charset="0"/>
                <a:cs typeface="Times New Roman" panose="02020603050405020304" pitchFamily="18" charset="0"/>
              </a:rPr>
              <a:t>3. </a:t>
            </a:r>
            <a:r>
              <a:rPr lang="en-US" altLang="ko-KR" b="1" dirty="0">
                <a:latin typeface="Times New Roman" panose="02020603050405020304" pitchFamily="18" charset="0"/>
                <a:cs typeface="Times New Roman" panose="02020603050405020304" pitchFamily="18" charset="0"/>
              </a:rPr>
              <a:t>Min-Max</a:t>
            </a:r>
            <a:r>
              <a:rPr lang="ko-KR" altLang="en-US" b="1" dirty="0">
                <a:latin typeface="Times New Roman" panose="02020603050405020304" pitchFamily="18" charset="0"/>
                <a:cs typeface="Times New Roman" panose="02020603050405020304" pitchFamily="18" charset="0"/>
              </a:rPr>
              <a:t> </a:t>
            </a:r>
            <a:r>
              <a:rPr lang="en-US" altLang="ko-KR" b="1" dirty="0">
                <a:latin typeface="Times New Roman" panose="02020603050405020304" pitchFamily="18" charset="0"/>
                <a:cs typeface="Times New Roman" panose="02020603050405020304" pitchFamily="18" charset="0"/>
              </a:rPr>
              <a:t>Scaling</a:t>
            </a:r>
            <a:endParaRPr lang="en-US" altLang="ko-KR"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30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EC246-8E39-84CD-AAAF-62D352101290}"/>
            </a:ext>
          </a:extLst>
        </p:cNvPr>
        <p:cNvGrpSpPr/>
        <p:nvPr/>
      </p:nvGrpSpPr>
      <p:grpSpPr>
        <a:xfrm>
          <a:off x="0" y="0"/>
          <a:ext cx="0" cy="0"/>
          <a:chOff x="0" y="0"/>
          <a:chExt cx="0" cy="0"/>
        </a:xfrm>
      </p:grpSpPr>
      <p:sp>
        <p:nvSpPr>
          <p:cNvPr id="7" name="제목 6">
            <a:extLst>
              <a:ext uri="{FF2B5EF4-FFF2-40B4-BE49-F238E27FC236}">
                <a16:creationId xmlns:a16="http://schemas.microsoft.com/office/drawing/2014/main" id="{399B592D-4423-59E4-00E4-F33D3DB5BAE6}"/>
              </a:ext>
            </a:extLst>
          </p:cNvPr>
          <p:cNvSpPr>
            <a:spLocks noGrp="1"/>
          </p:cNvSpPr>
          <p:nvPr>
            <p:ph type="title"/>
          </p:nvPr>
        </p:nvSpPr>
        <p:spPr/>
        <p:txBody>
          <a:bodyPr/>
          <a:lstStyle/>
          <a:p>
            <a:r>
              <a:rPr lang="en-US" altLang="ko-KR" b="1" dirty="0">
                <a:latin typeface="Times New Roman" panose="02020603050405020304" pitchFamily="18" charset="0"/>
                <a:cs typeface="Times New Roman" panose="02020603050405020304" pitchFamily="18" charset="0"/>
              </a:rPr>
              <a:t>2. Baseline Journal 	Implementation</a:t>
            </a:r>
            <a:endParaRPr lang="ko-KR" altLang="en-US" b="1" dirty="0">
              <a:latin typeface="Times New Roman" panose="02020603050405020304" pitchFamily="18" charset="0"/>
              <a:cs typeface="Times New Roman" panose="02020603050405020304" pitchFamily="18" charset="0"/>
            </a:endParaRPr>
          </a:p>
        </p:txBody>
      </p:sp>
      <p:sp>
        <p:nvSpPr>
          <p:cNvPr id="8" name="텍스트 개체 틀 7">
            <a:extLst>
              <a:ext uri="{FF2B5EF4-FFF2-40B4-BE49-F238E27FC236}">
                <a16:creationId xmlns:a16="http://schemas.microsoft.com/office/drawing/2014/main" id="{09CA8426-D3C2-3F31-E1C0-4AAFF7DA7C7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87AA4CA-CBCF-B050-8121-F7C448110FDC}"/>
              </a:ext>
            </a:extLst>
          </p:cNvPr>
          <p:cNvSpPr>
            <a:spLocks noGrp="1"/>
          </p:cNvSpPr>
          <p:nvPr>
            <p:ph type="sldNum" sz="quarter" idx="12"/>
          </p:nvPr>
        </p:nvSpPr>
        <p:spPr/>
        <p:txBody>
          <a:bodyPr/>
          <a:lstStyle/>
          <a:p>
            <a:fld id="{83D37A20-76DD-4CD0-B0FA-805EEE79EC14}" type="slidenum">
              <a:rPr lang="ko-KR" altLang="en-US" smtClean="0"/>
              <a:t>7</a:t>
            </a:fld>
            <a:endParaRPr lang="ko-KR" altLang="en-US"/>
          </a:p>
        </p:txBody>
      </p:sp>
    </p:spTree>
    <p:extLst>
      <p:ext uri="{BB962C8B-B14F-4D97-AF65-F5344CB8AC3E}">
        <p14:creationId xmlns:p14="http://schemas.microsoft.com/office/powerpoint/2010/main" val="305522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9D685-F6C1-CF34-18A6-92EE5CAB19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122787-032A-5091-C3B1-4C78F89650EC}"/>
              </a:ext>
            </a:extLst>
          </p:cNvPr>
          <p:cNvSpPr txBox="1"/>
          <p:nvPr/>
        </p:nvSpPr>
        <p:spPr>
          <a:xfrm>
            <a:off x="281664" y="327897"/>
            <a:ext cx="6384607"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2. Baseline Journal Implementation</a:t>
            </a:r>
          </a:p>
        </p:txBody>
      </p:sp>
      <p:sp>
        <p:nvSpPr>
          <p:cNvPr id="3" name="슬라이드 번호 개체 틀 2">
            <a:extLst>
              <a:ext uri="{FF2B5EF4-FFF2-40B4-BE49-F238E27FC236}">
                <a16:creationId xmlns:a16="http://schemas.microsoft.com/office/drawing/2014/main" id="{16C0BB9F-1854-E920-4463-D76B53F705A4}"/>
              </a:ext>
            </a:extLst>
          </p:cNvPr>
          <p:cNvSpPr>
            <a:spLocks noGrp="1"/>
          </p:cNvSpPr>
          <p:nvPr>
            <p:ph type="sldNum" sz="quarter" idx="12"/>
          </p:nvPr>
        </p:nvSpPr>
        <p:spPr/>
        <p:txBody>
          <a:bodyPr/>
          <a:lstStyle/>
          <a:p>
            <a:fld id="{83D37A20-76DD-4CD0-B0FA-805EEE79EC14}" type="slidenum">
              <a:rPr lang="ko-KR" altLang="en-US" smtClean="0"/>
              <a:t>8</a:t>
            </a:fld>
            <a:endParaRPr lang="ko-KR" altLang="en-US"/>
          </a:p>
        </p:txBody>
      </p:sp>
      <p:pic>
        <p:nvPicPr>
          <p:cNvPr id="5" name="Picture 2">
            <a:extLst>
              <a:ext uri="{FF2B5EF4-FFF2-40B4-BE49-F238E27FC236}">
                <a16:creationId xmlns:a16="http://schemas.microsoft.com/office/drawing/2014/main" id="{79E464E5-A2B3-5B9B-1C8C-F315A20B59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0" y="6442416"/>
            <a:ext cx="1451161" cy="4040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774F42D3-5E7D-E4B5-8885-0AC7BD18F8C1}"/>
              </a:ext>
            </a:extLst>
          </p:cNvPr>
          <p:cNvGrpSpPr/>
          <p:nvPr/>
        </p:nvGrpSpPr>
        <p:grpSpPr>
          <a:xfrm>
            <a:off x="7239538" y="1885226"/>
            <a:ext cx="3987261" cy="3290738"/>
            <a:chOff x="7043025" y="1137993"/>
            <a:chExt cx="3066396" cy="2695631"/>
          </a:xfrm>
        </p:grpSpPr>
        <p:sp>
          <p:nvSpPr>
            <p:cNvPr id="24" name="TextBox 23">
              <a:extLst>
                <a:ext uri="{FF2B5EF4-FFF2-40B4-BE49-F238E27FC236}">
                  <a16:creationId xmlns:a16="http://schemas.microsoft.com/office/drawing/2014/main" id="{273B285B-0516-B0A9-0593-A8BD1374D18A}"/>
                </a:ext>
              </a:extLst>
            </p:cNvPr>
            <p:cNvSpPr txBox="1"/>
            <p:nvPr/>
          </p:nvSpPr>
          <p:spPr>
            <a:xfrm>
              <a:off x="7402890" y="3552778"/>
              <a:ext cx="2388568" cy="280846"/>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gn="ctr"/>
              <a:r>
                <a:rPr lang="ko-KR" altLang="en-US" sz="1600" dirty="0">
                  <a:latin typeface="Times New Roman" panose="02020603050405020304" pitchFamily="18" charset="0"/>
                  <a:ea typeface="맑은 고딕"/>
                  <a:cs typeface="Times New Roman" panose="02020603050405020304" pitchFamily="18" charset="0"/>
                </a:rPr>
                <a:t>&lt;</a:t>
              </a:r>
              <a:r>
                <a:rPr lang="en-US" altLang="ko-KR" sz="1600" dirty="0">
                  <a:latin typeface="Times New Roman" panose="02020603050405020304" pitchFamily="18" charset="0"/>
                  <a:ea typeface="맑은 고딕"/>
                  <a:cs typeface="Times New Roman" panose="02020603050405020304" pitchFamily="18" charset="0"/>
                </a:rPr>
                <a:t> Box Plot Analysis</a:t>
              </a:r>
              <a:r>
                <a:rPr lang="ko-KR" altLang="en-US" sz="1600" dirty="0">
                  <a:latin typeface="Times New Roman" panose="02020603050405020304" pitchFamily="18" charset="0"/>
                  <a:ea typeface="맑은 고딕"/>
                  <a:cs typeface="Times New Roman" panose="02020603050405020304" pitchFamily="18" charset="0"/>
                </a:rPr>
                <a:t>&gt;</a:t>
              </a:r>
              <a:endParaRPr lang="ko-KR" altLang="en-US" sz="2800" dirty="0">
                <a:latin typeface="Times New Roman" panose="02020603050405020304" pitchFamily="18" charset="0"/>
                <a:cs typeface="Times New Roman" panose="02020603050405020304" pitchFamily="18" charset="0"/>
              </a:endParaRPr>
            </a:p>
          </p:txBody>
        </p:sp>
        <p:pic>
          <p:nvPicPr>
            <p:cNvPr id="28" name="그림 27">
              <a:extLst>
                <a:ext uri="{FF2B5EF4-FFF2-40B4-BE49-F238E27FC236}">
                  <a16:creationId xmlns:a16="http://schemas.microsoft.com/office/drawing/2014/main" id="{EFC4F69B-C475-81B9-19F8-4B258F894667}"/>
                </a:ext>
              </a:extLst>
            </p:cNvPr>
            <p:cNvPicPr>
              <a:picLocks noChangeAspect="1"/>
            </p:cNvPicPr>
            <p:nvPr/>
          </p:nvPicPr>
          <p:blipFill>
            <a:blip r:embed="rId4"/>
            <a:stretch>
              <a:fillRect/>
            </a:stretch>
          </p:blipFill>
          <p:spPr>
            <a:xfrm>
              <a:off x="7043025" y="1137993"/>
              <a:ext cx="3066396" cy="2426675"/>
            </a:xfrm>
            <a:prstGeom prst="rect">
              <a:avLst/>
            </a:prstGeom>
          </p:spPr>
        </p:pic>
      </p:grpSp>
      <p:grpSp>
        <p:nvGrpSpPr>
          <p:cNvPr id="7" name="그룹 6">
            <a:extLst>
              <a:ext uri="{FF2B5EF4-FFF2-40B4-BE49-F238E27FC236}">
                <a16:creationId xmlns:a16="http://schemas.microsoft.com/office/drawing/2014/main" id="{78BD036F-6F26-9FAE-BFE0-166C63F6ED8C}"/>
              </a:ext>
            </a:extLst>
          </p:cNvPr>
          <p:cNvGrpSpPr/>
          <p:nvPr/>
        </p:nvGrpSpPr>
        <p:grpSpPr>
          <a:xfrm>
            <a:off x="281664" y="1670104"/>
            <a:ext cx="4779193" cy="3342770"/>
            <a:chOff x="1119189" y="1008166"/>
            <a:chExt cx="4029788" cy="2837349"/>
          </a:xfrm>
        </p:grpSpPr>
        <p:pic>
          <p:nvPicPr>
            <p:cNvPr id="30" name="그림 29">
              <a:extLst>
                <a:ext uri="{FF2B5EF4-FFF2-40B4-BE49-F238E27FC236}">
                  <a16:creationId xmlns:a16="http://schemas.microsoft.com/office/drawing/2014/main" id="{8D258701-F1CA-00BE-7FBE-CE1165DF56BB}"/>
                </a:ext>
              </a:extLst>
            </p:cNvPr>
            <p:cNvPicPr>
              <a:picLocks noChangeAspect="1"/>
            </p:cNvPicPr>
            <p:nvPr/>
          </p:nvPicPr>
          <p:blipFill>
            <a:blip r:embed="rId5"/>
            <a:srcRect b="14103"/>
            <a:stretch/>
          </p:blipFill>
          <p:spPr>
            <a:xfrm>
              <a:off x="1119189" y="1008166"/>
              <a:ext cx="4029788" cy="2574590"/>
            </a:xfrm>
            <a:prstGeom prst="rect">
              <a:avLst/>
            </a:prstGeom>
          </p:spPr>
        </p:pic>
        <p:sp>
          <p:nvSpPr>
            <p:cNvPr id="23" name="TextBox 22">
              <a:extLst>
                <a:ext uri="{FF2B5EF4-FFF2-40B4-BE49-F238E27FC236}">
                  <a16:creationId xmlns:a16="http://schemas.microsoft.com/office/drawing/2014/main" id="{95BC4581-3658-0E29-1300-62922AC17303}"/>
                </a:ext>
              </a:extLst>
            </p:cNvPr>
            <p:cNvSpPr txBox="1"/>
            <p:nvPr/>
          </p:nvSpPr>
          <p:spPr>
            <a:xfrm>
              <a:off x="2122471" y="3564669"/>
              <a:ext cx="2702992" cy="280846"/>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gn="ctr"/>
              <a:r>
                <a:rPr lang="ko-KR" altLang="en-US" sz="1600" dirty="0">
                  <a:latin typeface="Times New Roman" panose="02020603050405020304" pitchFamily="18" charset="0"/>
                  <a:ea typeface="맑은 고딕"/>
                  <a:cs typeface="Times New Roman" panose="02020603050405020304" pitchFamily="18" charset="0"/>
                </a:rPr>
                <a:t>&lt;</a:t>
              </a:r>
              <a:r>
                <a:rPr lang="en-US" altLang="ko-KR" sz="1600" dirty="0">
                  <a:latin typeface="Times New Roman" panose="02020603050405020304" pitchFamily="18" charset="0"/>
                  <a:ea typeface="맑은 고딕"/>
                  <a:cs typeface="Times New Roman" panose="02020603050405020304" pitchFamily="18" charset="0"/>
                </a:rPr>
                <a:t> Correlation Analysis </a:t>
              </a:r>
              <a:r>
                <a:rPr lang="ko-KR" altLang="en-US" sz="1600" dirty="0">
                  <a:latin typeface="Times New Roman" panose="02020603050405020304" pitchFamily="18" charset="0"/>
                  <a:ea typeface="맑은 고딕"/>
                  <a:cs typeface="Times New Roman" panose="02020603050405020304" pitchFamily="18" charset="0"/>
                </a:rPr>
                <a:t>&gt;</a:t>
              </a:r>
              <a:endParaRPr lang="ko-KR" altLang="en-US" sz="2800" dirty="0">
                <a:latin typeface="Times New Roman" panose="02020603050405020304" pitchFamily="18" charset="0"/>
                <a:cs typeface="Times New Roman" panose="02020603050405020304" pitchFamily="18" charset="0"/>
              </a:endParaRPr>
            </a:p>
          </p:txBody>
        </p:sp>
      </p:grpSp>
      <p:sp>
        <p:nvSpPr>
          <p:cNvPr id="8" name="화살표: 오른쪽 7">
            <a:extLst>
              <a:ext uri="{FF2B5EF4-FFF2-40B4-BE49-F238E27FC236}">
                <a16:creationId xmlns:a16="http://schemas.microsoft.com/office/drawing/2014/main" id="{198FFD89-864A-01FF-9593-6069C84112F1}"/>
              </a:ext>
            </a:extLst>
          </p:cNvPr>
          <p:cNvSpPr/>
          <p:nvPr/>
        </p:nvSpPr>
        <p:spPr>
          <a:xfrm>
            <a:off x="5460379" y="2993542"/>
            <a:ext cx="1205892" cy="3863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93476A9D-588B-5C31-5446-2093ADBAA341}"/>
              </a:ext>
            </a:extLst>
          </p:cNvPr>
          <p:cNvSpPr txBox="1"/>
          <p:nvPr/>
        </p:nvSpPr>
        <p:spPr>
          <a:xfrm>
            <a:off x="639095" y="1172179"/>
            <a:ext cx="6105464"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Following Journal’s Method in MATLAB</a:t>
            </a:r>
          </a:p>
        </p:txBody>
      </p:sp>
      <p:sp>
        <p:nvSpPr>
          <p:cNvPr id="12" name="TextBox 11">
            <a:extLst>
              <a:ext uri="{FF2B5EF4-FFF2-40B4-BE49-F238E27FC236}">
                <a16:creationId xmlns:a16="http://schemas.microsoft.com/office/drawing/2014/main" id="{B9428C63-5D50-F277-B403-279994CD245A}"/>
              </a:ext>
            </a:extLst>
          </p:cNvPr>
          <p:cNvSpPr txBox="1"/>
          <p:nvPr/>
        </p:nvSpPr>
        <p:spPr>
          <a:xfrm>
            <a:off x="3067612" y="5279966"/>
            <a:ext cx="6056776" cy="972382"/>
          </a:xfrm>
          <a:prstGeom prst="rect">
            <a:avLst/>
          </a:prstGeom>
          <a:noFill/>
        </p:spPr>
        <p:txBody>
          <a:bodyPr wrap="square">
            <a:spAutoFit/>
          </a:bodyPr>
          <a:lstStyle/>
          <a:p>
            <a:pPr algn="ctr">
              <a:lnSpc>
                <a:spcPct val="125000"/>
              </a:lnSpc>
            </a:pPr>
            <a:r>
              <a:rPr lang="en-US" altLang="ko-KR" sz="2400" dirty="0">
                <a:latin typeface="Times New Roman" panose="02020603050405020304" pitchFamily="18" charset="0"/>
                <a:cs typeface="Times New Roman" panose="02020603050405020304" pitchFamily="18" charset="0"/>
              </a:rPr>
              <a:t>Identified trends using a </a:t>
            </a:r>
            <a:r>
              <a:rPr lang="en-US" altLang="ko-KR" sz="2400" b="1" dirty="0">
                <a:latin typeface="Times New Roman" panose="02020603050405020304" pitchFamily="18" charset="0"/>
                <a:cs typeface="Times New Roman" panose="02020603050405020304" pitchFamily="18" charset="0"/>
              </a:rPr>
              <a:t>correlation table</a:t>
            </a:r>
            <a:r>
              <a:rPr lang="en-US" altLang="ko-KR" sz="2400" dirty="0">
                <a:latin typeface="Times New Roman" panose="02020603050405020304" pitchFamily="18" charset="0"/>
                <a:cs typeface="Times New Roman" panose="02020603050405020304" pitchFamily="18" charset="0"/>
              </a:rPr>
              <a:t>.</a:t>
            </a:r>
          </a:p>
          <a:p>
            <a:pPr algn="ctr">
              <a:lnSpc>
                <a:spcPct val="125000"/>
              </a:lnSpc>
            </a:pPr>
            <a:r>
              <a:rPr lang="en-US" altLang="ko-KR" sz="2400" dirty="0">
                <a:latin typeface="Times New Roman" panose="02020603050405020304" pitchFamily="18" charset="0"/>
                <a:cs typeface="Times New Roman" panose="02020603050405020304" pitchFamily="18" charset="0"/>
              </a:rPr>
              <a:t>A box plot examines the distribution of </a:t>
            </a:r>
            <a:r>
              <a:rPr lang="en-US" altLang="ko-KR" sz="2400" b="1" dirty="0">
                <a:latin typeface="Times New Roman" panose="02020603050405020304" pitchFamily="18" charset="0"/>
                <a:cs typeface="Times New Roman" panose="02020603050405020304" pitchFamily="18" charset="0"/>
              </a:rPr>
              <a:t>outliers</a:t>
            </a:r>
            <a:r>
              <a:rPr lang="en-US" altLang="ko-KR"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5805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DBA0E-E737-874A-0E3A-0CE7C8E1A1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9178A5-DFEA-3BFF-E6B6-0B0B1D99F321}"/>
              </a:ext>
            </a:extLst>
          </p:cNvPr>
          <p:cNvSpPr txBox="1"/>
          <p:nvPr/>
        </p:nvSpPr>
        <p:spPr>
          <a:xfrm>
            <a:off x="281664" y="327897"/>
            <a:ext cx="6384607" cy="523220"/>
          </a:xfrm>
          <a:prstGeom prst="rect">
            <a:avLst/>
          </a:prstGeom>
          <a:noFill/>
        </p:spPr>
        <p:txBody>
          <a:bodyPr wrap="square">
            <a:spAutoFit/>
          </a:bodyPr>
          <a:lstStyle/>
          <a:p>
            <a:r>
              <a:rPr lang="en-US" altLang="ko-KR" sz="2800" b="1" dirty="0">
                <a:latin typeface="Times New Roman" panose="02020603050405020304" pitchFamily="18" charset="0"/>
                <a:cs typeface="Times New Roman" panose="02020603050405020304" pitchFamily="18" charset="0"/>
              </a:rPr>
              <a:t>2. Baseline Journal Implementation</a:t>
            </a:r>
          </a:p>
        </p:txBody>
      </p:sp>
      <p:sp>
        <p:nvSpPr>
          <p:cNvPr id="3" name="슬라이드 번호 개체 틀 2">
            <a:extLst>
              <a:ext uri="{FF2B5EF4-FFF2-40B4-BE49-F238E27FC236}">
                <a16:creationId xmlns:a16="http://schemas.microsoft.com/office/drawing/2014/main" id="{5B2BAD92-BAFD-3D1A-53B0-456F6C40BA66}"/>
              </a:ext>
            </a:extLst>
          </p:cNvPr>
          <p:cNvSpPr>
            <a:spLocks noGrp="1"/>
          </p:cNvSpPr>
          <p:nvPr>
            <p:ph type="sldNum" sz="quarter" idx="12"/>
          </p:nvPr>
        </p:nvSpPr>
        <p:spPr/>
        <p:txBody>
          <a:bodyPr/>
          <a:lstStyle/>
          <a:p>
            <a:fld id="{83D37A20-76DD-4CD0-B0FA-805EEE79EC14}" type="slidenum">
              <a:rPr lang="ko-KR" altLang="en-US" smtClean="0"/>
              <a:t>9</a:t>
            </a:fld>
            <a:endParaRPr lang="ko-KR" altLang="en-US"/>
          </a:p>
        </p:txBody>
      </p:sp>
      <p:pic>
        <p:nvPicPr>
          <p:cNvPr id="5" name="Picture 2">
            <a:extLst>
              <a:ext uri="{FF2B5EF4-FFF2-40B4-BE49-F238E27FC236}">
                <a16:creationId xmlns:a16="http://schemas.microsoft.com/office/drawing/2014/main" id="{54422D76-3826-68B7-62CD-A8DAF68B2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0" y="6442416"/>
            <a:ext cx="1451161" cy="4040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BE3FD8B-A22A-C745-05FE-8158A08C85A2}"/>
              </a:ext>
            </a:extLst>
          </p:cNvPr>
          <p:cNvSpPr txBox="1"/>
          <p:nvPr/>
        </p:nvSpPr>
        <p:spPr>
          <a:xfrm>
            <a:off x="8688533" y="4724800"/>
            <a:ext cx="1507455" cy="280846"/>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gn="ctr"/>
            <a:r>
              <a:rPr lang="ko-KR" altLang="en-US" sz="1600" dirty="0">
                <a:latin typeface="Times New Roman" panose="02020603050405020304" pitchFamily="18" charset="0"/>
                <a:ea typeface="맑은 고딕"/>
                <a:cs typeface="Times New Roman" panose="02020603050405020304" pitchFamily="18" charset="0"/>
              </a:rPr>
              <a:t>&lt;</a:t>
            </a:r>
            <a:r>
              <a:rPr lang="en-US" altLang="ko-KR" sz="1600" dirty="0">
                <a:latin typeface="Times New Roman" panose="02020603050405020304" pitchFamily="18" charset="0"/>
                <a:ea typeface="맑은 고딕"/>
                <a:cs typeface="Times New Roman" panose="02020603050405020304" pitchFamily="18" charset="0"/>
              </a:rPr>
              <a:t> Performance </a:t>
            </a:r>
            <a:r>
              <a:rPr lang="ko-KR" altLang="en-US" sz="1600" dirty="0">
                <a:latin typeface="Times New Roman" panose="02020603050405020304" pitchFamily="18" charset="0"/>
                <a:ea typeface="맑은 고딕"/>
                <a:cs typeface="Times New Roman" panose="02020603050405020304" pitchFamily="18" charset="0"/>
              </a:rPr>
              <a:t>&gt;</a:t>
            </a:r>
            <a:endParaRPr lang="ko-KR" altLang="en-US" sz="2800" dirty="0">
              <a:latin typeface="Times New Roman" panose="02020603050405020304" pitchFamily="18" charset="0"/>
              <a:cs typeface="Times New Roman" panose="02020603050405020304" pitchFamily="18" charset="0"/>
            </a:endParaRPr>
          </a:p>
        </p:txBody>
      </p:sp>
      <p:graphicFrame>
        <p:nvGraphicFramePr>
          <p:cNvPr id="33" name="표 32">
            <a:extLst>
              <a:ext uri="{FF2B5EF4-FFF2-40B4-BE49-F238E27FC236}">
                <a16:creationId xmlns:a16="http://schemas.microsoft.com/office/drawing/2014/main" id="{FB409905-DA1E-81BA-8273-C8657982BDC8}"/>
              </a:ext>
            </a:extLst>
          </p:cNvPr>
          <p:cNvGraphicFramePr>
            <a:graphicFrameLocks noGrp="1"/>
          </p:cNvGraphicFramePr>
          <p:nvPr>
            <p:extLst>
              <p:ext uri="{D42A27DB-BD31-4B8C-83A1-F6EECF244321}">
                <p14:modId xmlns:p14="http://schemas.microsoft.com/office/powerpoint/2010/main" val="244021629"/>
              </p:ext>
            </p:extLst>
          </p:nvPr>
        </p:nvGraphicFramePr>
        <p:xfrm>
          <a:off x="7530723" y="2363357"/>
          <a:ext cx="3823077" cy="2355552"/>
        </p:xfrm>
        <a:graphic>
          <a:graphicData uri="http://schemas.openxmlformats.org/drawingml/2006/table">
            <a:tbl>
              <a:tblPr firstRow="1" bandRow="1">
                <a:tableStyleId>{5940675A-B579-460E-94D1-54222C63F5DA}</a:tableStyleId>
              </a:tblPr>
              <a:tblGrid>
                <a:gridCol w="925039">
                  <a:extLst>
                    <a:ext uri="{9D8B030D-6E8A-4147-A177-3AD203B41FA5}">
                      <a16:colId xmlns:a16="http://schemas.microsoft.com/office/drawing/2014/main" val="3749381901"/>
                    </a:ext>
                  </a:extLst>
                </a:gridCol>
                <a:gridCol w="693969">
                  <a:extLst>
                    <a:ext uri="{9D8B030D-6E8A-4147-A177-3AD203B41FA5}">
                      <a16:colId xmlns:a16="http://schemas.microsoft.com/office/drawing/2014/main" val="1278059433"/>
                    </a:ext>
                  </a:extLst>
                </a:gridCol>
                <a:gridCol w="731289">
                  <a:extLst>
                    <a:ext uri="{9D8B030D-6E8A-4147-A177-3AD203B41FA5}">
                      <a16:colId xmlns:a16="http://schemas.microsoft.com/office/drawing/2014/main" val="2169387659"/>
                    </a:ext>
                  </a:extLst>
                </a:gridCol>
                <a:gridCol w="754879">
                  <a:extLst>
                    <a:ext uri="{9D8B030D-6E8A-4147-A177-3AD203B41FA5}">
                      <a16:colId xmlns:a16="http://schemas.microsoft.com/office/drawing/2014/main" val="783708825"/>
                    </a:ext>
                  </a:extLst>
                </a:gridCol>
                <a:gridCol w="717901">
                  <a:extLst>
                    <a:ext uri="{9D8B030D-6E8A-4147-A177-3AD203B41FA5}">
                      <a16:colId xmlns:a16="http://schemas.microsoft.com/office/drawing/2014/main" val="1065082233"/>
                    </a:ext>
                  </a:extLst>
                </a:gridCol>
              </a:tblGrid>
              <a:tr h="317440">
                <a:tc>
                  <a:txBody>
                    <a:bodyPr/>
                    <a:lstStyle/>
                    <a:p>
                      <a:pPr algn="ctr" latinLnBrk="1"/>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SVM</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TREE</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KNN</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LR</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811187848"/>
                  </a:ext>
                </a:extLst>
              </a:tr>
              <a:tr h="509528">
                <a:tc>
                  <a:txBody>
                    <a:bodyPr/>
                    <a:lstStyle/>
                    <a:p>
                      <a:pPr algn="ctr" latinLnBrk="1"/>
                      <a:r>
                        <a:rPr lang="en-US" altLang="ko-KR" sz="1400" dirty="0">
                          <a:latin typeface="Times New Roman" panose="02020603050405020304" pitchFamily="18" charset="0"/>
                          <a:cs typeface="Times New Roman" panose="02020603050405020304" pitchFamily="18" charset="0"/>
                        </a:rPr>
                        <a:t>Accuracy</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0.59</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0.74</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0.75</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0.48</a:t>
                      </a:r>
                      <a:endParaRPr lang="ko-KR"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2593400"/>
                  </a:ext>
                </a:extLst>
              </a:tr>
              <a:tr h="509528">
                <a:tc>
                  <a:txBody>
                    <a:bodyPr/>
                    <a:lstStyle/>
                    <a:p>
                      <a:pPr algn="ctr" latinLnBrk="1"/>
                      <a:r>
                        <a:rPr lang="en-US" altLang="ko-KR" sz="1400" dirty="0">
                          <a:latin typeface="Times New Roman" panose="02020603050405020304" pitchFamily="18" charset="0"/>
                          <a:cs typeface="Times New Roman" panose="02020603050405020304" pitchFamily="18" charset="0"/>
                        </a:rPr>
                        <a:t>Precision</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0.58</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0.75</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0.76</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0.48</a:t>
                      </a:r>
                      <a:endParaRPr lang="ko-KR"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0540443"/>
                  </a:ext>
                </a:extLst>
              </a:tr>
              <a:tr h="509528">
                <a:tc>
                  <a:txBody>
                    <a:bodyPr/>
                    <a:lstStyle/>
                    <a:p>
                      <a:pPr algn="ctr" latinLnBrk="1"/>
                      <a:r>
                        <a:rPr lang="en-US" altLang="ko-KR" sz="1400" dirty="0">
                          <a:latin typeface="Times New Roman" panose="02020603050405020304" pitchFamily="18" charset="0"/>
                          <a:cs typeface="Times New Roman" panose="02020603050405020304" pitchFamily="18" charset="0"/>
                        </a:rPr>
                        <a:t>Recall</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0.59</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0.75</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0.76</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0.50</a:t>
                      </a:r>
                      <a:endParaRPr lang="ko-KR"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8001947"/>
                  </a:ext>
                </a:extLst>
              </a:tr>
              <a:tr h="509528">
                <a:tc>
                  <a:txBody>
                    <a:bodyPr/>
                    <a:lstStyle/>
                    <a:p>
                      <a:pPr algn="ctr" latinLnBrk="1"/>
                      <a:r>
                        <a:rPr lang="en-US" altLang="ko-KR" sz="1400" dirty="0">
                          <a:latin typeface="Times New Roman" panose="02020603050405020304" pitchFamily="18" charset="0"/>
                          <a:cs typeface="Times New Roman" panose="02020603050405020304" pitchFamily="18" charset="0"/>
                        </a:rPr>
                        <a:t>F1 Score</a:t>
                      </a:r>
                      <a:endParaRPr lang="ko-KR" altLang="en-US" sz="1400"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latinLnBrk="1"/>
                      <a:r>
                        <a:rPr lang="en-US" altLang="ko-KR" sz="1400" dirty="0">
                          <a:latin typeface="Times New Roman" panose="02020603050405020304" pitchFamily="18" charset="0"/>
                          <a:cs typeface="Times New Roman" panose="02020603050405020304" pitchFamily="18" charset="0"/>
                        </a:rPr>
                        <a:t>0.57</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0.75</a:t>
                      </a:r>
                      <a:endParaRPr lang="ko-KR" altLang="en-US" sz="14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solidFill>
                            <a:srgbClr val="FF0000"/>
                          </a:solidFill>
                          <a:latin typeface="Times New Roman" panose="02020603050405020304" pitchFamily="18" charset="0"/>
                          <a:cs typeface="Times New Roman" panose="02020603050405020304" pitchFamily="18" charset="0"/>
                        </a:rPr>
                        <a:t>0.76</a:t>
                      </a:r>
                      <a:endParaRPr lang="ko-KR" altLang="en-US" sz="14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400" dirty="0">
                          <a:latin typeface="Times New Roman" panose="02020603050405020304" pitchFamily="18" charset="0"/>
                          <a:cs typeface="Times New Roman" panose="02020603050405020304" pitchFamily="18" charset="0"/>
                        </a:rPr>
                        <a:t>0.48</a:t>
                      </a:r>
                      <a:endParaRPr lang="ko-KR"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28112624"/>
                  </a:ext>
                </a:extLst>
              </a:tr>
            </a:tbl>
          </a:graphicData>
        </a:graphic>
      </p:graphicFrame>
      <p:sp>
        <p:nvSpPr>
          <p:cNvPr id="10" name="화살표: 오른쪽 9">
            <a:extLst>
              <a:ext uri="{FF2B5EF4-FFF2-40B4-BE49-F238E27FC236}">
                <a16:creationId xmlns:a16="http://schemas.microsoft.com/office/drawing/2014/main" id="{9310EFD0-8B67-C162-E016-09CB46E40571}"/>
              </a:ext>
            </a:extLst>
          </p:cNvPr>
          <p:cNvSpPr/>
          <p:nvPr/>
        </p:nvSpPr>
        <p:spPr>
          <a:xfrm>
            <a:off x="6031001" y="3169470"/>
            <a:ext cx="1270539" cy="3863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57D8CDC-CE03-D4CA-2084-A22CB219C8B0}"/>
              </a:ext>
            </a:extLst>
          </p:cNvPr>
          <p:cNvSpPr txBox="1"/>
          <p:nvPr/>
        </p:nvSpPr>
        <p:spPr>
          <a:xfrm>
            <a:off x="630928" y="1059835"/>
            <a:ext cx="5686078"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Following Journal’s Method in MATLAB</a:t>
            </a:r>
          </a:p>
        </p:txBody>
      </p:sp>
      <p:sp>
        <p:nvSpPr>
          <p:cNvPr id="12" name="TextBox 11">
            <a:extLst>
              <a:ext uri="{FF2B5EF4-FFF2-40B4-BE49-F238E27FC236}">
                <a16:creationId xmlns:a16="http://schemas.microsoft.com/office/drawing/2014/main" id="{22F5CA14-5B72-BD64-57B9-714A1CE57E88}"/>
              </a:ext>
            </a:extLst>
          </p:cNvPr>
          <p:cNvSpPr txBox="1"/>
          <p:nvPr/>
        </p:nvSpPr>
        <p:spPr>
          <a:xfrm>
            <a:off x="2454821" y="5130677"/>
            <a:ext cx="7705319" cy="972382"/>
          </a:xfrm>
          <a:prstGeom prst="rect">
            <a:avLst/>
          </a:prstGeom>
          <a:noFill/>
        </p:spPr>
        <p:txBody>
          <a:bodyPr wrap="square">
            <a:spAutoFit/>
          </a:bodyPr>
          <a:lstStyle/>
          <a:p>
            <a:pPr algn="ctr">
              <a:lnSpc>
                <a:spcPct val="125000"/>
              </a:lnSpc>
            </a:pPr>
            <a:r>
              <a:rPr lang="en-US" altLang="ko-KR" sz="2400" dirty="0">
                <a:latin typeface="Times New Roman" panose="02020603050405020304" pitchFamily="18" charset="0"/>
                <a:cs typeface="Times New Roman" panose="02020603050405020304" pitchFamily="18" charset="0"/>
              </a:rPr>
              <a:t>Applied </a:t>
            </a:r>
            <a:r>
              <a:rPr lang="en-US" altLang="ko-KR" sz="2400" b="1" dirty="0">
                <a:latin typeface="Times New Roman" panose="02020603050405020304" pitchFamily="18" charset="0"/>
                <a:cs typeface="Times New Roman" panose="02020603050405020304" pitchFamily="18" charset="0"/>
              </a:rPr>
              <a:t>min-max scaling </a:t>
            </a:r>
            <a:r>
              <a:rPr lang="en-US" altLang="ko-KR" sz="2400" dirty="0">
                <a:latin typeface="Times New Roman" panose="02020603050405020304" pitchFamily="18" charset="0"/>
                <a:cs typeface="Times New Roman" panose="02020603050405020304" pitchFamily="18" charset="0"/>
              </a:rPr>
              <a:t>to ensure effective training.</a:t>
            </a:r>
          </a:p>
          <a:p>
            <a:pPr algn="ctr">
              <a:lnSpc>
                <a:spcPct val="125000"/>
              </a:lnSpc>
            </a:pPr>
            <a:r>
              <a:rPr lang="en-US" altLang="ko-KR" sz="2400" dirty="0">
                <a:latin typeface="Times New Roman" panose="02020603050405020304" pitchFamily="18" charset="0"/>
                <a:cs typeface="Times New Roman" panose="02020603050405020304" pitchFamily="18" charset="0"/>
              </a:rPr>
              <a:t>Achieved </a:t>
            </a:r>
            <a:r>
              <a:rPr lang="en-US" altLang="ko-KR" sz="2400" b="1" dirty="0">
                <a:latin typeface="Times New Roman" panose="02020603050405020304" pitchFamily="18" charset="0"/>
                <a:cs typeface="Times New Roman" panose="02020603050405020304" pitchFamily="18" charset="0"/>
              </a:rPr>
              <a:t>similar outcomes </a:t>
            </a:r>
            <a:r>
              <a:rPr lang="en-US" altLang="ko-KR" sz="2400" dirty="0">
                <a:latin typeface="Times New Roman" panose="02020603050405020304" pitchFamily="18" charset="0"/>
                <a:cs typeface="Times New Roman" panose="02020603050405020304" pitchFamily="18" charset="0"/>
              </a:rPr>
              <a:t>to those reported in the paper.</a:t>
            </a:r>
          </a:p>
        </p:txBody>
      </p:sp>
      <p:sp>
        <p:nvSpPr>
          <p:cNvPr id="13" name="TextBox 12">
            <a:extLst>
              <a:ext uri="{FF2B5EF4-FFF2-40B4-BE49-F238E27FC236}">
                <a16:creationId xmlns:a16="http://schemas.microsoft.com/office/drawing/2014/main" id="{873BCE67-272F-32D5-7D62-CF1C92A2B2A5}"/>
              </a:ext>
            </a:extLst>
          </p:cNvPr>
          <p:cNvSpPr txBox="1"/>
          <p:nvPr/>
        </p:nvSpPr>
        <p:spPr>
          <a:xfrm>
            <a:off x="2008520" y="4718909"/>
            <a:ext cx="2111067" cy="280846"/>
          </a:xfrm>
          <a:prstGeom prst="rect">
            <a:avLst/>
          </a:prstGeom>
          <a:noFill/>
        </p:spPr>
        <p:txBody>
          <a:bodyPr rot="0" spcFirstLastPara="0" vertOverflow="overflow" horzOverflow="overflow" vert="horz" wrap="square" lIns="34290" tIns="17145" rIns="34290" bIns="17145" numCol="1" spcCol="0" rtlCol="0" fromWordArt="0" anchor="t" anchorCtr="0" forceAA="0" compatLnSpc="1">
            <a:prstTxWarp prst="textNoShape">
              <a:avLst/>
            </a:prstTxWarp>
            <a:spAutoFit/>
          </a:bodyPr>
          <a:lstStyle/>
          <a:p>
            <a:pPr algn="ctr"/>
            <a:r>
              <a:rPr lang="ko-KR" altLang="en-US" sz="1600" dirty="0">
                <a:latin typeface="Times New Roman" panose="02020603050405020304" pitchFamily="18" charset="0"/>
                <a:ea typeface="맑은 고딕"/>
                <a:cs typeface="Times New Roman" panose="02020603050405020304" pitchFamily="18" charset="0"/>
              </a:rPr>
              <a:t>&lt;</a:t>
            </a:r>
            <a:r>
              <a:rPr lang="en-US" altLang="ko-KR" sz="1600" dirty="0">
                <a:latin typeface="Times New Roman" panose="02020603050405020304" pitchFamily="18" charset="0"/>
                <a:ea typeface="맑은 고딕"/>
                <a:cs typeface="Times New Roman" panose="02020603050405020304" pitchFamily="18" charset="0"/>
              </a:rPr>
              <a:t> Min-Max Scaling </a:t>
            </a:r>
            <a:r>
              <a:rPr lang="ko-KR" altLang="en-US" sz="1600" dirty="0">
                <a:latin typeface="Times New Roman" panose="02020603050405020304" pitchFamily="18" charset="0"/>
                <a:ea typeface="맑은 고딕"/>
                <a:cs typeface="Times New Roman" panose="02020603050405020304" pitchFamily="18" charset="0"/>
              </a:rPr>
              <a:t>&gt;</a:t>
            </a:r>
            <a:endParaRPr lang="ko-KR" altLang="en-US" sz="2800" dirty="0">
              <a:latin typeface="Times New Roman" panose="02020603050405020304" pitchFamily="18" charset="0"/>
              <a:cs typeface="Times New Roman" panose="02020603050405020304" pitchFamily="18" charset="0"/>
            </a:endParaRPr>
          </a:p>
        </p:txBody>
      </p:sp>
      <p:pic>
        <p:nvPicPr>
          <p:cNvPr id="8" name="그림 7">
            <a:extLst>
              <a:ext uri="{FF2B5EF4-FFF2-40B4-BE49-F238E27FC236}">
                <a16:creationId xmlns:a16="http://schemas.microsoft.com/office/drawing/2014/main" id="{2EA351C3-F345-62A1-CEED-F9A2239DCB94}"/>
              </a:ext>
            </a:extLst>
          </p:cNvPr>
          <p:cNvPicPr>
            <a:picLocks noChangeAspect="1"/>
          </p:cNvPicPr>
          <p:nvPr/>
        </p:nvPicPr>
        <p:blipFill>
          <a:blip r:embed="rId4"/>
          <a:stretch>
            <a:fillRect/>
          </a:stretch>
        </p:blipFill>
        <p:spPr>
          <a:xfrm>
            <a:off x="199492" y="1817793"/>
            <a:ext cx="5507915" cy="2918941"/>
          </a:xfrm>
          <a:prstGeom prst="rect">
            <a:avLst/>
          </a:prstGeom>
        </p:spPr>
      </p:pic>
    </p:spTree>
    <p:extLst>
      <p:ext uri="{BB962C8B-B14F-4D97-AF65-F5344CB8AC3E}">
        <p14:creationId xmlns:p14="http://schemas.microsoft.com/office/powerpoint/2010/main" val="26437218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1295</TotalTime>
  <Words>2575</Words>
  <Application>Microsoft Office PowerPoint</Application>
  <PresentationFormat>와이드스크린</PresentationFormat>
  <Paragraphs>547</Paragraphs>
  <Slides>40</Slides>
  <Notes>30</Notes>
  <HiddenSlides>0</HiddenSlides>
  <MMClips>2</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40</vt:i4>
      </vt:variant>
    </vt:vector>
  </HeadingPairs>
  <TitlesOfParts>
    <vt:vector size="47" baseType="lpstr">
      <vt:lpstr>맑은 고딕</vt:lpstr>
      <vt:lpstr>Arial</vt:lpstr>
      <vt:lpstr>Cambria Math</vt:lpstr>
      <vt:lpstr>Helvetica</vt:lpstr>
      <vt:lpstr>Times New Roman</vt:lpstr>
      <vt:lpstr>Wingdings</vt:lpstr>
      <vt:lpstr>Office 테마</vt:lpstr>
      <vt:lpstr>Automobile Engine Fault Diagnosis Using  Machine Learning Method</vt:lpstr>
      <vt:lpstr>PowerPoint 프레젠테이션</vt:lpstr>
      <vt:lpstr>1. Proposal Review</vt:lpstr>
      <vt:lpstr>PowerPoint 프레젠테이션</vt:lpstr>
      <vt:lpstr>PowerPoint 프레젠테이션</vt:lpstr>
      <vt:lpstr>PowerPoint 프레젠테이션</vt:lpstr>
      <vt:lpstr>2. Baseline Journal  Implementation</vt:lpstr>
      <vt:lpstr>PowerPoint 프레젠테이션</vt:lpstr>
      <vt:lpstr>PowerPoint 프레젠테이션</vt:lpstr>
      <vt:lpstr>PowerPoint 프레젠테이션</vt:lpstr>
      <vt:lpstr>PowerPoint 프레젠테이션</vt:lpstr>
      <vt:lpstr>PowerPoint 프레젠테이션</vt:lpstr>
      <vt:lpstr>3. Data Preprocessing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Classification Model  Improvement</vt:lpstr>
      <vt:lpstr>PowerPoint 프레젠테이션</vt:lpstr>
      <vt:lpstr>PowerPoint 프레젠테이션</vt:lpstr>
      <vt:lpstr>PowerPoint 프레젠테이션</vt:lpstr>
      <vt:lpstr>5. Result &amp; Discussion</vt:lpstr>
      <vt:lpstr>PowerPoint 프레젠테이션</vt:lpstr>
      <vt:lpstr>PowerPoint 프레젠테이션</vt:lpstr>
      <vt:lpstr>6. Additional Research  - BOSCH Datasets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진가람/21900727</dc:creator>
  <cp:lastModifiedBy>안견힐/21900416</cp:lastModifiedBy>
  <cp:revision>100</cp:revision>
  <dcterms:created xsi:type="dcterms:W3CDTF">2024-10-21T08:58:35Z</dcterms:created>
  <dcterms:modified xsi:type="dcterms:W3CDTF">2024-10-28T21:00:00Z</dcterms:modified>
</cp:coreProperties>
</file>